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sldIdLst>
    <p:sldId id="256" r:id="rId2"/>
    <p:sldId id="258" r:id="rId3"/>
    <p:sldId id="264" r:id="rId4"/>
    <p:sldId id="267" r:id="rId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00ADFF"/>
    <a:srgbClr val="A3FFF6"/>
    <a:srgbClr val="8B98E5"/>
    <a:srgbClr val="BEC5F0"/>
    <a:srgbClr val="85D6FF"/>
    <a:srgbClr val="00FFE4"/>
    <a:srgbClr val="18236B"/>
    <a:srgbClr val="0C1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355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5872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926F72-A288-F54E-B3F7-E9F477DE4FAA}" type="datetime1">
              <a:rPr lang="ru-RU"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39CEFD-2B95-7F49-9867-4C093E22C439}" type="datetime1">
              <a:rPr lang="ru-RU"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5187D9-0076-1741-8020-61E412D2E716}" type="datetime1">
              <a:rPr lang="ru-RU"/>
              <a:t>02.04.2025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180222-B6D6-D542-ADCF-2E3BF15B2B3D}" type="datetime1">
              <a:rPr lang="ru-RU"/>
              <a:t>02.04.2025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8C65D1-A9B8-6047-BA08-C8B7B4D47D24}" type="datetime1">
              <a:rPr lang="ru-RU"/>
              <a:t>02.04.2025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C49C535-779A-DB4A-A449-C30643317331}" type="datetime1">
              <a:rPr lang="ru-RU"/>
              <a:t>02.04.2025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6A6F3F-D5F0-004F-A17A-2DD0C86A9ECB}" type="datetime1">
              <a:rPr lang="ru-RU"/>
              <a:t>02.04.2025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650CE6-50D3-C74D-AC01-5B1D3A179572}" type="datetime1">
              <a:rPr lang="ru-RU"/>
              <a:t>02.04.2025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D3D16D-EB99-8B4B-A8D6-1D9D26FCB5D7}" type="datetime1">
              <a:rPr lang="ru-RU"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458183D-6B02-FC48-8981-62AD49847714}" type="datetime1">
              <a:rPr lang="ru-RU"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B08E91-986D-7842-B9F9-E55844B7FC96}" type="datetime1">
              <a:rPr lang="ru-RU"/>
              <a:t>02.04.2025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3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31335" y="0"/>
            <a:ext cx="1225466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53836" y="461964"/>
            <a:ext cx="2082302" cy="10314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3955988" y="6361330"/>
            <a:ext cx="3804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МО «Корсаковский муниципальный округ», 2025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292746" y="3130986"/>
            <a:ext cx="6706569" cy="119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  <a:defRPr/>
            </a:pPr>
            <a:r>
              <a:rPr lang="ru-RU" sz="4400" b="1" dirty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Строительство отельного комплекса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320684" y="313485"/>
            <a:ext cx="3760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отельного комплекса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26" name="Rectangle 5"/>
          <p:cNvSpPr/>
          <p:nvPr/>
        </p:nvSpPr>
        <p:spPr bwMode="auto">
          <a:xfrm>
            <a:off x="309461" y="4058231"/>
            <a:ext cx="55070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Размещение отельного комплекса на 200 гостей в рамках развития туристического комплекса «Охота»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309461" y="1187567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Земельный участок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5" name="Rectangle 5"/>
          <p:cNvSpPr/>
          <p:nvPr/>
        </p:nvSpPr>
        <p:spPr bwMode="auto">
          <a:xfrm>
            <a:off x="378769" y="1571444"/>
            <a:ext cx="2686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dirty="0">
                <a:latin typeface="Gotham Pro" panose="02000503040000020004" pitchFamily="2" charset="0"/>
                <a:cs typeface="Gotham Pro" panose="02000503040000020004" pitchFamily="2" charset="0"/>
              </a:rPr>
              <a:t>65:03:0000004:203</a:t>
            </a:r>
            <a:endParaRPr lang="ru-RU" sz="16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309461" y="2060509"/>
            <a:ext cx="737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2,5</a:t>
            </a:r>
            <a:endParaRPr lang="ru-RU" sz="28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1047163" y="2220737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2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га</a:t>
            </a:r>
            <a:endParaRPr lang="ru-RU" sz="12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8" name="Rectangle 5"/>
          <p:cNvSpPr/>
          <p:nvPr/>
        </p:nvSpPr>
        <p:spPr bwMode="auto">
          <a:xfrm>
            <a:off x="1384733" y="2183175"/>
            <a:ext cx="9925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площадь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0" name="Rectangle 5"/>
          <p:cNvSpPr/>
          <p:nvPr/>
        </p:nvSpPr>
        <p:spPr bwMode="auto">
          <a:xfrm>
            <a:off x="309461" y="2658739"/>
            <a:ext cx="46990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Категория земель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: земли населенных пунктов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309461" y="2977239"/>
            <a:ext cx="4372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Форма собственности земельного участка: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муниципальная 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5" name="Rectangle 5"/>
          <p:cNvSpPr/>
          <p:nvPr/>
        </p:nvSpPr>
        <p:spPr bwMode="auto">
          <a:xfrm>
            <a:off x="320684" y="3518775"/>
            <a:ext cx="532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Механизм предоставления земельного участка: продажа через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аукцион</a:t>
            </a:r>
            <a:endParaRPr lang="ru-RU" sz="1400" dirty="0" smtClean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6427848" y="1163608"/>
            <a:ext cx="3448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Параметры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9" name="Rectangle 5"/>
          <p:cNvSpPr/>
          <p:nvPr/>
        </p:nvSpPr>
        <p:spPr bwMode="auto">
          <a:xfrm>
            <a:off x="7704569" y="1733454"/>
            <a:ext cx="18982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объем инвестиций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6427850" y="1650230"/>
            <a:ext cx="912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о</a:t>
            </a:r>
            <a:r>
              <a:rPr lang="ru-RU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т 5</a:t>
            </a:r>
            <a:r>
              <a:rPr lang="en-US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4" name="TextBox 33"/>
          <p:cNvSpPr txBox="1"/>
          <p:nvPr/>
        </p:nvSpPr>
        <p:spPr bwMode="auto">
          <a:xfrm>
            <a:off x="7168405" y="1670748"/>
            <a:ext cx="833860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2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млн руб.</a:t>
            </a:r>
            <a:endParaRPr lang="ru-RU" sz="12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5" name="TextBox 34"/>
          <p:cNvSpPr txBox="1"/>
          <p:nvPr/>
        </p:nvSpPr>
        <p:spPr bwMode="auto">
          <a:xfrm>
            <a:off x="6427848" y="2142419"/>
            <a:ext cx="848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о</a:t>
            </a:r>
            <a:r>
              <a:rPr lang="ru-RU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т 1</a:t>
            </a:r>
            <a:r>
              <a:rPr lang="en-US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6" name="TextBox 35"/>
          <p:cNvSpPr txBox="1"/>
          <p:nvPr/>
        </p:nvSpPr>
        <p:spPr bwMode="auto">
          <a:xfrm>
            <a:off x="7150664" y="2274506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2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ед</a:t>
            </a: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.</a:t>
            </a:r>
            <a:endParaRPr lang="ru-RU" sz="14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7" name="Rectangle 5"/>
          <p:cNvSpPr/>
          <p:nvPr/>
        </p:nvSpPr>
        <p:spPr bwMode="auto">
          <a:xfrm>
            <a:off x="7695913" y="2233839"/>
            <a:ext cx="38138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количество создаваемых рабочих мест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8" name="TextBox 37"/>
          <p:cNvSpPr txBox="1"/>
          <p:nvPr/>
        </p:nvSpPr>
        <p:spPr bwMode="auto">
          <a:xfrm>
            <a:off x="6427848" y="3362308"/>
            <a:ext cx="3179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Описание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9" name="Rectangle 5"/>
          <p:cNvSpPr/>
          <p:nvPr/>
        </p:nvSpPr>
        <p:spPr bwMode="auto">
          <a:xfrm>
            <a:off x="6427850" y="3896016"/>
            <a:ext cx="50710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Адрес земельного участка: </a:t>
            </a:r>
            <a:r>
              <a:rPr lang="ru-RU" sz="1400" dirty="0" err="1">
                <a:latin typeface="Gotham Pro" panose="02000503040000020004" pitchFamily="2" charset="0"/>
                <a:cs typeface="Gotham Pro" panose="02000503040000020004" pitchFamily="2" charset="0"/>
              </a:rPr>
              <a:t>Корсаковский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 район, с.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Охотское, ул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. Яснополянская, 1 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6423327" y="4427562"/>
            <a:ext cx="43609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Кадастровая стоимость: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11 478 575,68 руб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.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155584" y="309470"/>
            <a:ext cx="3760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отельного комплекса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20" name="Rectangle 5"/>
          <p:cNvSpPr/>
          <p:nvPr/>
        </p:nvSpPr>
        <p:spPr bwMode="auto">
          <a:xfrm>
            <a:off x="320683" y="2543469"/>
            <a:ext cx="55610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Электроснабжение –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предполагаемая ближайшая точка подключения располагается на расстоянии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150 </a:t>
            </a:r>
            <a:r>
              <a:rPr lang="ru-RU" sz="1400" dirty="0">
                <a:latin typeface="Gotham Pro" panose="02000503040000020004" pitchFamily="2" charset="0"/>
                <a:cs typeface="Gotham Pro" panose="02000503040000020004" pitchFamily="2" charset="0"/>
              </a:rPr>
              <a:t>м (для определения возможности подключения необходимы данные о потребляемой мощности)  </a:t>
            </a:r>
          </a:p>
        </p:txBody>
      </p:sp>
      <p:sp>
        <p:nvSpPr>
          <p:cNvPr id="21" name="Rectangle 5"/>
          <p:cNvSpPr/>
          <p:nvPr/>
        </p:nvSpPr>
        <p:spPr bwMode="auto">
          <a:xfrm>
            <a:off x="320682" y="3502177"/>
            <a:ext cx="29594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Газоснабжение – отсутствует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2" name="Rectangle 5"/>
          <p:cNvSpPr/>
          <p:nvPr/>
        </p:nvSpPr>
        <p:spPr bwMode="auto">
          <a:xfrm>
            <a:off x="320683" y="3774740"/>
            <a:ext cx="345012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Водоснабжение – 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отсутствует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3" name="Rectangle 5"/>
          <p:cNvSpPr/>
          <p:nvPr/>
        </p:nvSpPr>
        <p:spPr bwMode="auto">
          <a:xfrm>
            <a:off x="320682" y="4082517"/>
            <a:ext cx="38227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Водоотведение – отсутствует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5" name="Rectangle 5"/>
          <p:cNvSpPr/>
          <p:nvPr/>
        </p:nvSpPr>
        <p:spPr bwMode="auto">
          <a:xfrm>
            <a:off x="320681" y="4355080"/>
            <a:ext cx="35737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Наличие подъездных путей - да 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236" y="1295975"/>
            <a:ext cx="5784451" cy="486015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 bwMode="auto">
          <a:xfrm>
            <a:off x="320683" y="2006356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Инфраструктура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23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D932CB-5393-2549-A620-5A2080163E54}" type="slidenum">
              <a:rPr lang="ru-RU" smtClean="0"/>
              <a:t>4</a:t>
            </a:fld>
            <a:endParaRPr lang="ru-RU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320684" y="313485"/>
            <a:ext cx="3760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отельного комплекса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20684" y="982891"/>
            <a:ext cx="3055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Меры поддержки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08" name="TextBox 107"/>
          <p:cNvSpPr txBox="1"/>
          <p:nvPr/>
        </p:nvSpPr>
        <p:spPr bwMode="auto">
          <a:xfrm>
            <a:off x="326557" y="1337988"/>
            <a:ext cx="2914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Свободный порт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09" name="Прямоугольник: скругленные углы 88">
            <a:extLst>
              <a:ext uri="{FF2B5EF4-FFF2-40B4-BE49-F238E27FC236}">
                <a16:creationId xmlns:a16="http://schemas.microsoft.com/office/drawing/2014/main" id="{CB87F24B-5DEA-0985-DBE9-C17A014D9B77}"/>
              </a:ext>
            </a:extLst>
          </p:cNvPr>
          <p:cNvSpPr/>
          <p:nvPr/>
        </p:nvSpPr>
        <p:spPr>
          <a:xfrm>
            <a:off x="7831093" y="1109224"/>
            <a:ext cx="4265658" cy="5612251"/>
          </a:xfrm>
          <a:prstGeom prst="roundRect">
            <a:avLst>
              <a:gd name="adj" fmla="val 12775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6" name="Рисунок 125">
            <a:extLst>
              <a:ext uri="{FF2B5EF4-FFF2-40B4-BE49-F238E27FC236}">
                <a16:creationId xmlns:a16="http://schemas.microsoft.com/office/drawing/2014/main" id="{E3F4F255-6403-F938-2E36-0FB6BB251A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5400000">
            <a:off x="8677162" y="952996"/>
            <a:ext cx="150104" cy="917304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 bwMode="auto">
          <a:xfrm>
            <a:off x="8845876" y="1198397"/>
            <a:ext cx="2980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2400" dirty="0" smtClean="0">
                <a:solidFill>
                  <a:schemeClr val="bg1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Специальные условия</a:t>
            </a:r>
            <a:endParaRPr lang="ru-RU" sz="2400" dirty="0">
              <a:solidFill>
                <a:schemeClr val="bg1"/>
              </a:solidFill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128" name="object 28"/>
          <p:cNvSpPr txBox="1"/>
          <p:nvPr/>
        </p:nvSpPr>
        <p:spPr>
          <a:xfrm>
            <a:off x="8097804" y="2239979"/>
            <a:ext cx="2444115" cy="122364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Возмещение</a:t>
            </a:r>
            <a:r>
              <a:rPr sz="1400" b="1" spc="-4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затрат*: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На</a:t>
            </a:r>
            <a:r>
              <a:rPr sz="1400" spc="-1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инфраструктуру</a:t>
            </a:r>
            <a:endParaRPr sz="1400" dirty="0">
              <a:latin typeface="Gotham Pro"/>
              <a:cs typeface="Gotham Pro"/>
            </a:endParaRPr>
          </a:p>
          <a:p>
            <a:pPr marL="12700" marR="5080">
              <a:lnSpc>
                <a:spcPct val="150000"/>
              </a:lnSpc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На проценты </a:t>
            </a:r>
            <a:r>
              <a:rPr sz="1400" spc="5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кредитам  На покупку</a:t>
            </a:r>
            <a:r>
              <a:rPr sz="1400" spc="-6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Gotham Pro"/>
                <a:cs typeface="Gotham Pro"/>
              </a:rPr>
              <a:t>оборудования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29" name="object 27"/>
          <p:cNvSpPr txBox="1"/>
          <p:nvPr/>
        </p:nvSpPr>
        <p:spPr>
          <a:xfrm>
            <a:off x="8104789" y="3580358"/>
            <a:ext cx="2673350" cy="62230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65"/>
              </a:spcBef>
            </a:pP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Дополнительные</a:t>
            </a:r>
            <a:r>
              <a:rPr sz="1400" b="1" spc="-5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меры: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Свободная </a:t>
            </a:r>
            <a:r>
              <a:rPr sz="1400" spc="-5" dirty="0">
                <a:solidFill>
                  <a:srgbClr val="FFFFFF"/>
                </a:solidFill>
                <a:latin typeface="Gotham Pro"/>
                <a:cs typeface="Gotham Pro"/>
              </a:rPr>
              <a:t>таможенная</a:t>
            </a:r>
            <a:r>
              <a:rPr sz="1400" spc="-8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зона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30" name="object 29"/>
          <p:cNvSpPr txBox="1"/>
          <p:nvPr/>
        </p:nvSpPr>
        <p:spPr>
          <a:xfrm>
            <a:off x="8097804" y="4199478"/>
            <a:ext cx="3842760" cy="676467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Иностранная сила вне</a:t>
            </a:r>
            <a:r>
              <a:rPr sz="1400" spc="-8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квот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Земельный </a:t>
            </a:r>
            <a:r>
              <a:rPr sz="1400" spc="5" dirty="0" err="1">
                <a:solidFill>
                  <a:srgbClr val="FFFFFF"/>
                </a:solidFill>
                <a:latin typeface="Gotham Pro"/>
                <a:cs typeface="Gotham Pro"/>
              </a:rPr>
              <a:t>участок</a:t>
            </a:r>
            <a:r>
              <a:rPr sz="1400" spc="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lang="ru-RU" sz="1400" dirty="0" smtClean="0">
                <a:solidFill>
                  <a:srgbClr val="FFFFFF"/>
                </a:solidFill>
                <a:latin typeface="Gotham Pro"/>
                <a:cs typeface="Gotham Pro"/>
              </a:rPr>
              <a:t>в аренду без торгов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31" name="object 25"/>
          <p:cNvSpPr txBox="1"/>
          <p:nvPr/>
        </p:nvSpPr>
        <p:spPr>
          <a:xfrm>
            <a:off x="8070647" y="5403867"/>
            <a:ext cx="3360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*на уплату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процентов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инвестиционным 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кредитам - 700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млн.</a:t>
            </a:r>
            <a:r>
              <a:rPr sz="1200" spc="1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рублей;</a:t>
            </a:r>
            <a:endParaRPr sz="1200">
              <a:latin typeface="Gotham Pro"/>
              <a:cs typeface="Gotham Pro"/>
            </a:endParaRPr>
          </a:p>
        </p:txBody>
      </p:sp>
      <p:sp>
        <p:nvSpPr>
          <p:cNvPr id="132" name="object 26"/>
          <p:cNvSpPr txBox="1"/>
          <p:nvPr/>
        </p:nvSpPr>
        <p:spPr>
          <a:xfrm>
            <a:off x="8074202" y="5941484"/>
            <a:ext cx="3096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остальным направлениям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- 100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млн.  рублей.</a:t>
            </a:r>
            <a:endParaRPr sz="1200">
              <a:latin typeface="Gotham Pro"/>
              <a:cs typeface="Gotham Pro"/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>
          <a:xfrm>
            <a:off x="405474" y="1849950"/>
            <a:ext cx="205740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2615274" y="1849950"/>
            <a:ext cx="2743200" cy="60960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5510874" y="1849950"/>
            <a:ext cx="205740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CE30BF86-195E-297C-590F-496D78600F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755948" y="1970084"/>
            <a:ext cx="375337" cy="369332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416680" y="1909266"/>
            <a:ext cx="2034988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dirty="0" smtClean="0">
                <a:latin typeface="Gotham Pro Medium" panose="02000603030000020004" pitchFamily="2" charset="0"/>
                <a:cs typeface="Gotham Pro Medium" panose="02000603030000020004" pitchFamily="2" charset="0"/>
              </a:rPr>
              <a:t>НАЛОГОВЫЕ ПРЕФЕРЕНЦИИ</a:t>
            </a:r>
            <a:endParaRPr lang="ru-RU" dirty="0"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417138" y="1931200"/>
            <a:ext cx="2163649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dirty="0" smtClean="0">
                <a:latin typeface="Gotham Pro Medium" panose="02000603030000020004" pitchFamily="2" charset="0"/>
                <a:cs typeface="Gotham Pro Medium" panose="02000603030000020004" pitchFamily="2" charset="0"/>
              </a:rPr>
              <a:t>СТАНДАРТНЫЕ УСЛОВИЯ</a:t>
            </a:r>
            <a:endParaRPr lang="ru-RU" dirty="0"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673454" y="2052432"/>
            <a:ext cx="1564390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sz="2800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СПВ</a:t>
            </a:r>
            <a:endParaRPr lang="ru-RU" sz="2800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grpSp>
        <p:nvGrpSpPr>
          <p:cNvPr id="106" name="Группа 105"/>
          <p:cNvGrpSpPr/>
          <p:nvPr/>
        </p:nvGrpSpPr>
        <p:grpSpPr>
          <a:xfrm>
            <a:off x="388938" y="2586864"/>
            <a:ext cx="7179336" cy="962339"/>
            <a:chOff x="288264" y="4108608"/>
            <a:chExt cx="7179336" cy="962339"/>
          </a:xfrm>
        </p:grpSpPr>
        <p:sp>
          <p:nvSpPr>
            <p:cNvPr id="107" name="Скругленный прямоугольник 106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573411" y="4176710"/>
              <a:ext cx="2034988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5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514600" y="4542597"/>
              <a:ext cx="2429385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последующие 5 лет</a:t>
              </a:r>
            </a:p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18%</a:t>
              </a: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13" name="Скругленный прямоугольник 112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25%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15" name="Скругленный прямоугольник 114"/>
            <p:cNvSpPr/>
            <p:nvPr/>
          </p:nvSpPr>
          <p:spPr>
            <a:xfrm>
              <a:off x="304801" y="4108608"/>
              <a:ext cx="2018452" cy="9370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ПРИБЫЛЬ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117" name="Группа 116"/>
          <p:cNvGrpSpPr/>
          <p:nvPr/>
        </p:nvGrpSpPr>
        <p:grpSpPr>
          <a:xfrm>
            <a:off x="388938" y="3686661"/>
            <a:ext cx="7179336" cy="962339"/>
            <a:chOff x="288264" y="4108608"/>
            <a:chExt cx="7179336" cy="962339"/>
          </a:xfrm>
        </p:grpSpPr>
        <p:sp>
          <p:nvSpPr>
            <p:cNvPr id="118" name="Скругленный прямоугольник 117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2573411" y="4176710"/>
              <a:ext cx="2034988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5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2514600" y="4542597"/>
              <a:ext cx="2429385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последующие 5 лет</a:t>
              </a:r>
            </a:p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1,1%</a:t>
              </a: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22" name="Скругленный прямоугольник 121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2,2%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24" name="Скругленный прямоугольник 123"/>
            <p:cNvSpPr/>
            <p:nvPr/>
          </p:nvSpPr>
          <p:spPr>
            <a:xfrm>
              <a:off x="304801" y="4108608"/>
              <a:ext cx="2018452" cy="9370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ИМУЩЕСТВО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136" name="Группа 135"/>
          <p:cNvGrpSpPr/>
          <p:nvPr/>
        </p:nvGrpSpPr>
        <p:grpSpPr>
          <a:xfrm>
            <a:off x="388938" y="4798320"/>
            <a:ext cx="7179336" cy="813688"/>
            <a:chOff x="288264" y="4108608"/>
            <a:chExt cx="7179336" cy="962339"/>
          </a:xfrm>
        </p:grpSpPr>
        <p:sp>
          <p:nvSpPr>
            <p:cNvPr id="137" name="Скругленный прямоугольник 136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573411" y="4176710"/>
              <a:ext cx="2034988" cy="367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5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41" name="Скругленный прямоугольник 140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1,5%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43" name="Скругленный прямоугольник 142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ЗЕМЛЮ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145" name="Группа 144"/>
          <p:cNvGrpSpPr/>
          <p:nvPr/>
        </p:nvGrpSpPr>
        <p:grpSpPr>
          <a:xfrm>
            <a:off x="388938" y="5761328"/>
            <a:ext cx="7179336" cy="813688"/>
            <a:chOff x="288264" y="4108608"/>
            <a:chExt cx="7179336" cy="962339"/>
          </a:xfrm>
        </p:grpSpPr>
        <p:sp>
          <p:nvSpPr>
            <p:cNvPr id="146" name="Скругленный прямоугольник 145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3653291" y="4321076"/>
              <a:ext cx="1564390" cy="39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7,6%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2573411" y="4176710"/>
              <a:ext cx="2034988" cy="367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10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150" name="Скругленный прямоугольник 149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780291" y="4321076"/>
              <a:ext cx="1564390" cy="39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30%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152" name="Скругленный прямоугольник 151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288264" y="4314131"/>
              <a:ext cx="2034988" cy="624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СТРАХОВЫЕ ВЗНОСЫ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596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1847</TotalTime>
  <Words>254</Words>
  <Application>Microsoft Office PowerPoint</Application>
  <DocSecurity>0</DocSecurity>
  <PresentationFormat>Широкоэкранный</PresentationFormat>
  <Paragraphs>66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Gotham Pro</vt:lpstr>
      <vt:lpstr>Gotham Pro Black</vt:lpstr>
      <vt:lpstr>Gotham Pro Light</vt:lpstr>
      <vt:lpstr>Gotham Pro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Mininvest</cp:lastModifiedBy>
  <cp:revision>91</cp:revision>
  <dcterms:created xsi:type="dcterms:W3CDTF">2024-05-13T08:47:00Z</dcterms:created>
  <dcterms:modified xsi:type="dcterms:W3CDTF">2025-04-02T02:23:10Z</dcterms:modified>
  <cp:category/>
  <dc:identifier/>
  <cp:contentStatus/>
  <dc:language/>
  <cp:version/>
</cp:coreProperties>
</file>