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sldIdLst>
    <p:sldId id="256" r:id="rId2"/>
    <p:sldId id="270" r:id="rId3"/>
    <p:sldId id="264" r:id="rId4"/>
    <p:sldId id="267" r:id="rId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ADFF"/>
    <a:srgbClr val="A3FFF6"/>
    <a:srgbClr val="8B98E5"/>
    <a:srgbClr val="BEC5F0"/>
    <a:srgbClr val="85D6FF"/>
    <a:srgbClr val="00FFE4"/>
    <a:srgbClr val="18236B"/>
    <a:srgbClr val="0C1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355" y="7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03.04.2025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03.04.2025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03.04.2025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03.04.2025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03.04.2025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03.04.2025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3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1335" y="0"/>
            <a:ext cx="122546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3836" y="461964"/>
            <a:ext cx="2082302" cy="1031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988" y="6361330"/>
            <a:ext cx="3804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МО «Корсаковский муниципальный округ», 2025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92746" y="3130986"/>
            <a:ext cx="6706569" cy="119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4400" b="1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Парковка </a:t>
            </a:r>
            <a:r>
              <a:rPr lang="ru-RU" sz="44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для автомобилей</a:t>
            </a:r>
            <a:endParaRPr lang="ru-RU" sz="44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20684" y="313485"/>
            <a:ext cx="3440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Парковка </a:t>
            </a: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для автомобилей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3728" y="1569494"/>
            <a:ext cx="22998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65:03:0000021:1404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309461" y="1187567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309461" y="1982422"/>
            <a:ext cx="336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1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575922" y="2129453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га</a:t>
            </a:r>
            <a:endParaRPr lang="ru-RU" sz="12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9" name="Rectangle 5"/>
          <p:cNvSpPr/>
          <p:nvPr/>
        </p:nvSpPr>
        <p:spPr bwMode="auto">
          <a:xfrm>
            <a:off x="943032" y="2088680"/>
            <a:ext cx="992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290443" y="2624496"/>
            <a:ext cx="46990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земель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: земли промышленности, энергетики, транспорта, связи, радиовещания, телевидения, информатики, земли для обеспечения космической деятельности, земли обороны, безопасности и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земли иного специального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назначения </a:t>
            </a: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290443" y="4000598"/>
            <a:ext cx="4372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Форма собственности земельного участка: муниципальная</a:t>
            </a:r>
          </a:p>
        </p:txBody>
      </p:sp>
      <p:sp>
        <p:nvSpPr>
          <p:cNvPr id="22" name="Rectangle 5"/>
          <p:cNvSpPr/>
          <p:nvPr/>
        </p:nvSpPr>
        <p:spPr bwMode="auto">
          <a:xfrm>
            <a:off x="290241" y="4514924"/>
            <a:ext cx="50263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земельного участка: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продажа через аукцион на общих основаниях</a:t>
            </a:r>
          </a:p>
        </p:txBody>
      </p:sp>
      <p:sp>
        <p:nvSpPr>
          <p:cNvPr id="38" name="TextBox 37"/>
          <p:cNvSpPr txBox="1"/>
          <p:nvPr/>
        </p:nvSpPr>
        <p:spPr bwMode="auto">
          <a:xfrm>
            <a:off x="6427848" y="3362308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Описание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9" name="Rectangle 5"/>
          <p:cNvSpPr/>
          <p:nvPr/>
        </p:nvSpPr>
        <p:spPr bwMode="auto">
          <a:xfrm>
            <a:off x="6427850" y="3921345"/>
            <a:ext cx="50710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Адрес земельного участка: </a:t>
            </a:r>
            <a:r>
              <a:rPr lang="ru-RU" sz="1400" dirty="0" err="1">
                <a:latin typeface="Gotham Pro" panose="02000503040000020004" pitchFamily="2" charset="0"/>
                <a:cs typeface="Gotham Pro" panose="02000503040000020004" pitchFamily="2" charset="0"/>
              </a:rPr>
              <a:t>Корсаковский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 муниципальный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округ, район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с. Первая Падь, земельный участок № 65-3-572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427850" y="4660009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Кадастровая стоимость: 2 990 300 руб.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7" name="Rectangle 5"/>
          <p:cNvSpPr/>
          <p:nvPr/>
        </p:nvSpPr>
        <p:spPr bwMode="auto">
          <a:xfrm>
            <a:off x="290241" y="5038144"/>
            <a:ext cx="4959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Вид разрешенного использования: Хранение автотранспорта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6427848" y="1163608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Параметры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1" name="Rectangle 5"/>
          <p:cNvSpPr/>
          <p:nvPr/>
        </p:nvSpPr>
        <p:spPr bwMode="auto">
          <a:xfrm>
            <a:off x="7821112" y="1721183"/>
            <a:ext cx="18982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объем инвестиций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6427850" y="1650230"/>
            <a:ext cx="912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о</a:t>
            </a: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т 5</a:t>
            </a: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7146165" y="1670748"/>
            <a:ext cx="83386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млн руб.</a:t>
            </a:r>
            <a:endParaRPr lang="ru-RU" sz="12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1" name="TextBox 40"/>
          <p:cNvSpPr txBox="1"/>
          <p:nvPr/>
        </p:nvSpPr>
        <p:spPr bwMode="auto">
          <a:xfrm>
            <a:off x="6427848" y="2142419"/>
            <a:ext cx="84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о</a:t>
            </a: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т 1</a:t>
            </a: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2" name="TextBox 41"/>
          <p:cNvSpPr txBox="1"/>
          <p:nvPr/>
        </p:nvSpPr>
        <p:spPr bwMode="auto">
          <a:xfrm>
            <a:off x="7157346" y="2251189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ед</a:t>
            </a: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3" name="Rectangle 5"/>
          <p:cNvSpPr/>
          <p:nvPr/>
        </p:nvSpPr>
        <p:spPr bwMode="auto">
          <a:xfrm>
            <a:off x="7711386" y="2218495"/>
            <a:ext cx="38138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создаваемых рабочих мест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27850" y="4967786"/>
            <a:ext cx="55292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Размещение отдельно стоящих и пристроенных гаражей, в том числе подземных, предназначенных для хранения автотранспорта, в том числе с разделением на </a:t>
            </a:r>
            <a:r>
              <a:rPr lang="ru-RU" sz="1400" dirty="0" err="1">
                <a:latin typeface="Gotham Pro" panose="02000503040000020004" pitchFamily="2" charset="0"/>
                <a:cs typeface="Gotham Pro" panose="02000503040000020004" pitchFamily="2" charset="0"/>
              </a:rPr>
              <a:t>машино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-места</a:t>
            </a:r>
          </a:p>
        </p:txBody>
      </p:sp>
    </p:spTree>
    <p:extLst>
      <p:ext uri="{BB962C8B-B14F-4D97-AF65-F5344CB8AC3E}">
        <p14:creationId xmlns:p14="http://schemas.microsoft.com/office/powerpoint/2010/main" val="45470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403477" y="1894161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383440" y="2473614"/>
            <a:ext cx="5174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Электроснабжение: предполагаемая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ближайшая точка подключения располагается на расстоянии 800 м (для определения возможности подключения необходимы данные о потребляемой мощности) </a:t>
            </a:r>
          </a:p>
        </p:txBody>
      </p:sp>
      <p:sp>
        <p:nvSpPr>
          <p:cNvPr id="21" name="Rectangle 5"/>
          <p:cNvSpPr/>
          <p:nvPr/>
        </p:nvSpPr>
        <p:spPr bwMode="auto">
          <a:xfrm>
            <a:off x="383440" y="3397307"/>
            <a:ext cx="48086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Газоснабжение: имеется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сеть высокого давления на расстоянии 225 м</a:t>
            </a:r>
          </a:p>
        </p:txBody>
      </p:sp>
      <p:sp>
        <p:nvSpPr>
          <p:cNvPr id="22" name="Rectangle 5"/>
          <p:cNvSpPr/>
          <p:nvPr/>
        </p:nvSpPr>
        <p:spPr bwMode="auto">
          <a:xfrm>
            <a:off x="383440" y="3917544"/>
            <a:ext cx="52440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Водоснабжение: свободная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мощность 3,5 м3/</a:t>
            </a:r>
            <a:r>
              <a:rPr lang="ru-RU" sz="1400" dirty="0" err="1">
                <a:latin typeface="Gotham Pro" panose="02000503040000020004" pitchFamily="2" charset="0"/>
                <a:cs typeface="Gotham Pro" panose="02000503040000020004" pitchFamily="2" charset="0"/>
              </a:rPr>
              <a:t>сут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.; ближайшая точка подключения на расстоянии 2,8 км</a:t>
            </a:r>
          </a:p>
        </p:txBody>
      </p:sp>
      <p:sp>
        <p:nvSpPr>
          <p:cNvPr id="23" name="Rectangle 5"/>
          <p:cNvSpPr/>
          <p:nvPr/>
        </p:nvSpPr>
        <p:spPr bwMode="auto">
          <a:xfrm>
            <a:off x="403477" y="4434995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: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383440" y="4742772"/>
            <a:ext cx="4725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Наличие подъездных путей: гравийная автомобильная дорога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233" t="8116" r="4780" b="5768"/>
          <a:stretch/>
        </p:blipFill>
        <p:spPr>
          <a:xfrm>
            <a:off x="6566263" y="1358537"/>
            <a:ext cx="5225144" cy="4493623"/>
          </a:xfrm>
          <a:prstGeom prst="rect">
            <a:avLst/>
          </a:prstGeom>
        </p:spPr>
      </p:pic>
      <p:sp>
        <p:nvSpPr>
          <p:cNvPr id="24" name="Rectangle 5"/>
          <p:cNvSpPr/>
          <p:nvPr/>
        </p:nvSpPr>
        <p:spPr bwMode="auto">
          <a:xfrm>
            <a:off x="320684" y="313485"/>
            <a:ext cx="3440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>
                <a:latin typeface="Gotham Pro" panose="02000503040000020004" pitchFamily="2" charset="0"/>
                <a:cs typeface="Gotham Pro" panose="02000503040000020004" pitchFamily="2" charset="0"/>
              </a:rPr>
              <a:t>Парковка </a:t>
            </a:r>
            <a:r>
              <a:rPr lang="ru-RU" smtClean="0">
                <a:latin typeface="Gotham Pro" panose="02000503040000020004" pitchFamily="2" charset="0"/>
                <a:cs typeface="Gotham Pro" panose="02000503040000020004" pitchFamily="2" charset="0"/>
              </a:rPr>
              <a:t>для автомобилей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08162" y="5898205"/>
            <a:ext cx="24717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Проектируемый участок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8678393" y="3920527"/>
            <a:ext cx="938730" cy="2646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6566263" y="6567441"/>
            <a:ext cx="211213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932CB-5393-2549-A620-5A2080163E54}" type="slidenum">
              <a:rPr lang="ru-RU" smtClean="0"/>
              <a:t>4</a:t>
            </a:fld>
            <a:endParaRPr lang="ru-RU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20684" y="982891"/>
            <a:ext cx="3055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Меры поддержки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08" name="TextBox 107"/>
          <p:cNvSpPr txBox="1"/>
          <p:nvPr/>
        </p:nvSpPr>
        <p:spPr bwMode="auto">
          <a:xfrm>
            <a:off x="326557" y="1337988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Свободный порт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09" name="Прямоугольник: скругленные углы 88">
            <a:extLst>
              <a:ext uri="{FF2B5EF4-FFF2-40B4-BE49-F238E27FC236}">
                <a16:creationId xmlns:a16="http://schemas.microsoft.com/office/drawing/2014/main" id="{CB87F24B-5DEA-0985-DBE9-C17A014D9B77}"/>
              </a:ext>
            </a:extLst>
          </p:cNvPr>
          <p:cNvSpPr/>
          <p:nvPr/>
        </p:nvSpPr>
        <p:spPr>
          <a:xfrm>
            <a:off x="7831093" y="1109224"/>
            <a:ext cx="4265658" cy="5612251"/>
          </a:xfrm>
          <a:prstGeom prst="roundRect">
            <a:avLst>
              <a:gd name="adj" fmla="val 12775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6" name="Рисунок 125">
            <a:extLst>
              <a:ext uri="{FF2B5EF4-FFF2-40B4-BE49-F238E27FC236}">
                <a16:creationId xmlns:a16="http://schemas.microsoft.com/office/drawing/2014/main" id="{E3F4F255-6403-F938-2E36-0FB6BB251A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5400000">
            <a:off x="8677162" y="952996"/>
            <a:ext cx="150104" cy="917304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 bwMode="auto">
          <a:xfrm>
            <a:off x="8845876" y="1198397"/>
            <a:ext cx="2980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2400" dirty="0" smtClean="0">
                <a:solidFill>
                  <a:schemeClr val="bg1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Специальные условия</a:t>
            </a:r>
            <a:endParaRPr lang="ru-RU" sz="2400" dirty="0">
              <a:solidFill>
                <a:schemeClr val="bg1"/>
              </a:solidFill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28" name="object 28"/>
          <p:cNvSpPr txBox="1"/>
          <p:nvPr/>
        </p:nvSpPr>
        <p:spPr>
          <a:xfrm>
            <a:off x="8097804" y="2239979"/>
            <a:ext cx="2444115" cy="122364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Возмещение</a:t>
            </a:r>
            <a:r>
              <a:rPr sz="1400" b="1" spc="-4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затрат*: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</a:t>
            </a:r>
            <a:r>
              <a:rPr sz="1400" spc="-1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инфраструктуру</a:t>
            </a:r>
            <a:endParaRPr sz="1400" dirty="0">
              <a:latin typeface="Gotham Pro"/>
              <a:cs typeface="Gotham Pro"/>
            </a:endParaRPr>
          </a:p>
          <a:p>
            <a:pPr marL="12700" marR="5080">
              <a:lnSpc>
                <a:spcPct val="150000"/>
              </a:lnSpc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 проценты 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кредитам  На покупку</a:t>
            </a:r>
            <a:r>
              <a:rPr sz="1400" spc="-6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оборудования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29" name="object 27"/>
          <p:cNvSpPr txBox="1"/>
          <p:nvPr/>
        </p:nvSpPr>
        <p:spPr>
          <a:xfrm>
            <a:off x="8104789" y="3580358"/>
            <a:ext cx="2673350" cy="62230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6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Дополнительные</a:t>
            </a:r>
            <a:r>
              <a:rPr sz="1400" b="1" spc="-5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меры: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Свободная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таможенная</a:t>
            </a:r>
            <a:r>
              <a:rPr sz="1400" spc="-8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зона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30" name="object 29"/>
          <p:cNvSpPr txBox="1"/>
          <p:nvPr/>
        </p:nvSpPr>
        <p:spPr>
          <a:xfrm>
            <a:off x="8097804" y="4199478"/>
            <a:ext cx="3842760" cy="676467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Иностранная сила вне</a:t>
            </a:r>
            <a:r>
              <a:rPr sz="1400" spc="-8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квот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Земельный </a:t>
            </a:r>
            <a:r>
              <a:rPr sz="1400" spc="5" dirty="0" err="1">
                <a:solidFill>
                  <a:srgbClr val="FFFFFF"/>
                </a:solidFill>
                <a:latin typeface="Gotham Pro"/>
                <a:cs typeface="Gotham Pro"/>
              </a:rPr>
              <a:t>участок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lang="ru-RU" sz="1400" dirty="0" smtClean="0">
                <a:solidFill>
                  <a:srgbClr val="FFFFFF"/>
                </a:solidFill>
                <a:latin typeface="Gotham Pro"/>
                <a:cs typeface="Gotham Pro"/>
              </a:rPr>
              <a:t>в аренду без торгов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31" name="object 25"/>
          <p:cNvSpPr txBox="1"/>
          <p:nvPr/>
        </p:nvSpPr>
        <p:spPr>
          <a:xfrm>
            <a:off x="8070647" y="5403867"/>
            <a:ext cx="3360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*на уплату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процентов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инвестиционным 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кредитам - 700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</a:t>
            </a:r>
            <a:r>
              <a:rPr sz="1200" spc="1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рублей;</a:t>
            </a:r>
            <a:endParaRPr sz="1200">
              <a:latin typeface="Gotham Pro"/>
              <a:cs typeface="Gotham Pro"/>
            </a:endParaRPr>
          </a:p>
        </p:txBody>
      </p:sp>
      <p:sp>
        <p:nvSpPr>
          <p:cNvPr id="132" name="object 26"/>
          <p:cNvSpPr txBox="1"/>
          <p:nvPr/>
        </p:nvSpPr>
        <p:spPr>
          <a:xfrm>
            <a:off x="8074202" y="5941484"/>
            <a:ext cx="3096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остальным направлениям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- 100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  рублей.</a:t>
            </a:r>
            <a:endParaRPr sz="1200">
              <a:latin typeface="Gotham Pro"/>
              <a:cs typeface="Gotham Pro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405474" y="184995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615274" y="1849950"/>
            <a:ext cx="2743200" cy="60960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5510874" y="184995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CE30BF86-195E-297C-590F-496D78600F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755948" y="1970084"/>
            <a:ext cx="375337" cy="369332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416680" y="1909266"/>
            <a:ext cx="203498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НАЛОГОВЫЕ ПРЕФЕРЕНЦИИ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417138" y="1931200"/>
            <a:ext cx="2163649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СТАНДАРТНЫЕ УСЛОВИЯ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673454" y="2052432"/>
            <a:ext cx="156439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sz="2800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СПВ</a:t>
            </a:r>
            <a:endParaRPr lang="ru-RU" sz="2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grpSp>
        <p:nvGrpSpPr>
          <p:cNvPr id="106" name="Группа 105"/>
          <p:cNvGrpSpPr/>
          <p:nvPr/>
        </p:nvGrpSpPr>
        <p:grpSpPr>
          <a:xfrm>
            <a:off x="388938" y="2586864"/>
            <a:ext cx="7179336" cy="962339"/>
            <a:chOff x="288264" y="4108608"/>
            <a:chExt cx="7179336" cy="962339"/>
          </a:xfrm>
        </p:grpSpPr>
        <p:sp>
          <p:nvSpPr>
            <p:cNvPr id="107" name="Скругленный прямоугольник 106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573411" y="4176710"/>
              <a:ext cx="2034988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514600" y="4542597"/>
              <a:ext cx="242938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последующие 5 лет</a:t>
              </a:r>
            </a:p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18%</a:t>
              </a: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304801" y="4108608"/>
              <a:ext cx="2018452" cy="9370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ПРИБЫЛЬ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388938" y="3686661"/>
            <a:ext cx="7179336" cy="962339"/>
            <a:chOff x="288264" y="4108608"/>
            <a:chExt cx="7179336" cy="962339"/>
          </a:xfrm>
        </p:grpSpPr>
        <p:sp>
          <p:nvSpPr>
            <p:cNvPr id="118" name="Скругленный прямоугольник 117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573411" y="4176710"/>
              <a:ext cx="2034988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514600" y="4542597"/>
              <a:ext cx="242938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последующие 5 лет</a:t>
              </a:r>
            </a:p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1,1%</a:t>
              </a: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2,2%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304801" y="4108608"/>
              <a:ext cx="2018452" cy="9370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ИМУЩЕСТВО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388938" y="4798320"/>
            <a:ext cx="7179336" cy="813688"/>
            <a:chOff x="288264" y="4108608"/>
            <a:chExt cx="7179336" cy="962339"/>
          </a:xfrm>
        </p:grpSpPr>
        <p:sp>
          <p:nvSpPr>
            <p:cNvPr id="137" name="Скругленный прямоугольник 136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1,5%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ЗЕМЛЮ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388938" y="5761328"/>
            <a:ext cx="7179336" cy="813688"/>
            <a:chOff x="288264" y="4108608"/>
            <a:chExt cx="7179336" cy="962339"/>
          </a:xfrm>
        </p:grpSpPr>
        <p:sp>
          <p:nvSpPr>
            <p:cNvPr id="146" name="Скругленный прямоугольник 145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3653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7,6%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10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50" name="Скругленный прямоугольник 149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780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30%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52" name="Скругленный прямоугольник 151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88264" y="4314131"/>
              <a:ext cx="2034988" cy="62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СТРАХОВЫЕ ВЗНОСЫ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sp>
        <p:nvSpPr>
          <p:cNvPr id="59" name="Rectangle 5"/>
          <p:cNvSpPr/>
          <p:nvPr/>
        </p:nvSpPr>
        <p:spPr bwMode="auto">
          <a:xfrm>
            <a:off x="320684" y="313485"/>
            <a:ext cx="2956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Парковка автомобилей</a:t>
            </a:r>
          </a:p>
        </p:txBody>
      </p:sp>
    </p:spTree>
    <p:extLst>
      <p:ext uri="{BB962C8B-B14F-4D97-AF65-F5344CB8AC3E}">
        <p14:creationId xmlns:p14="http://schemas.microsoft.com/office/powerpoint/2010/main" val="14059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1907</TotalTime>
  <Words>323</Words>
  <Application>Microsoft Office PowerPoint</Application>
  <DocSecurity>0</DocSecurity>
  <PresentationFormat>Широкоэкранный</PresentationFormat>
  <Paragraphs>68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Gotham Pro</vt:lpstr>
      <vt:lpstr>Gotham Pro Black</vt:lpstr>
      <vt:lpstr>Gotham Pro Light</vt:lpstr>
      <vt:lpstr>Gotham Pro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Mininvest</cp:lastModifiedBy>
  <cp:revision>79</cp:revision>
  <dcterms:created xsi:type="dcterms:W3CDTF">2024-05-13T08:47:00Z</dcterms:created>
  <dcterms:modified xsi:type="dcterms:W3CDTF">2025-04-02T23:58:45Z</dcterms:modified>
  <cp:category/>
  <dc:identifier/>
  <cp:contentStatus/>
  <dc:language/>
  <cp:version/>
</cp:coreProperties>
</file>