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2" r:id="rId4"/>
    <p:sldId id="263" r:id="rId5"/>
    <p:sldId id="265" r:id="rId6"/>
    <p:sldId id="260" r:id="rId7"/>
  </p:sldIdLst>
  <p:sldSz cx="18288000" cy="10287000"/>
  <p:notesSz cx="6797675" cy="9874250"/>
  <p:embeddedFontLst>
    <p:embeddedFont>
      <p:font typeface="Intro" panose="02000000000000000000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Artegra Sans Condensed" panose="020B0604020202020204" charset="0"/>
      <p:regular r:id="rId14"/>
    </p:embeddedFont>
    <p:embeddedFont>
      <p:font typeface="Tahoma" panose="020B0604030504040204" pitchFamily="3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256" autoAdjust="0"/>
  </p:normalViewPr>
  <p:slideViewPr>
    <p:cSldViewPr>
      <p:cViewPr varScale="1">
        <p:scale>
          <a:sx n="44" d="100"/>
          <a:sy n="44" d="100"/>
        </p:scale>
        <p:origin x="66" y="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2E25D-3176-49B5-8B67-00D85A200050}" type="datetimeFigureOut">
              <a:rPr lang="ru-RU" smtClean="0"/>
              <a:t>23.03.2023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0C10C-111A-4A9F-8FD0-E2CB853E57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273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AD777-3E61-4702-B7DB-A03CDC37511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644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13.png"/><Relationship Id="rId10" Type="http://schemas.openxmlformats.org/officeDocument/2006/relationships/image" Target="../media/image6.jpeg"/><Relationship Id="rId4" Type="http://schemas.openxmlformats.org/officeDocument/2006/relationships/image" Target="../media/image6.svg"/><Relationship Id="rId9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10800" y="3695700"/>
            <a:ext cx="746397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ИНВЕСТИЦИОННОЕ</a:t>
            </a:r>
            <a:r>
              <a:rPr lang="ru-RU" sz="3000" dirty="0">
                <a:solidFill>
                  <a:srgbClr val="000000"/>
                </a:solidFill>
                <a:latin typeface="Intro"/>
              </a:rPr>
              <a:t> предложение</a:t>
            </a:r>
            <a:endParaRPr lang="en-US" sz="3000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368384" y="4319858"/>
            <a:ext cx="783099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  <a:spcBef>
                <a:spcPct val="0"/>
              </a:spcBef>
            </a:pPr>
            <a:r>
              <a:rPr lang="ru-RU" sz="4999" dirty="0" smtClean="0">
                <a:solidFill>
                  <a:srgbClr val="47A5AD"/>
                </a:solidFill>
                <a:latin typeface="Intro" panose="02000000000000000000" charset="0"/>
              </a:rPr>
              <a:t>уникальный </a:t>
            </a:r>
          </a:p>
          <a:p>
            <a:pPr>
              <a:lnSpc>
                <a:spcPts val="6999"/>
              </a:lnSpc>
              <a:spcBef>
                <a:spcPct val="0"/>
              </a:spcBef>
            </a:pPr>
            <a:r>
              <a:rPr lang="ru-RU" sz="4999" dirty="0" smtClean="0">
                <a:solidFill>
                  <a:srgbClr val="47A5AD"/>
                </a:solidFill>
                <a:latin typeface="Intro" panose="02000000000000000000" charset="0"/>
              </a:rPr>
              <a:t>жилой комплекс  </a:t>
            </a:r>
            <a:endParaRPr lang="en-US" sz="4999" dirty="0">
              <a:solidFill>
                <a:srgbClr val="47A5AD"/>
              </a:solidFill>
              <a:latin typeface="Intro" panose="02000000000000000000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1790700"/>
            <a:ext cx="9906000" cy="7010400"/>
            <a:chOff x="4197096" y="3115055"/>
            <a:chExt cx="12192000" cy="61188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6052" y="3124199"/>
              <a:ext cx="12134088" cy="607923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542020" y="6400800"/>
              <a:ext cx="3369945" cy="1853564"/>
            </a:xfrm>
            <a:custGeom>
              <a:avLst/>
              <a:gdLst/>
              <a:ahLst/>
              <a:cxnLst/>
              <a:rect l="l" t="t" r="r" b="b"/>
              <a:pathLst>
                <a:path w="3369945" h="1853565">
                  <a:moveTo>
                    <a:pt x="0" y="976630"/>
                  </a:moveTo>
                  <a:lnTo>
                    <a:pt x="150368" y="1778000"/>
                  </a:lnTo>
                  <a:lnTo>
                    <a:pt x="1202562" y="1853184"/>
                  </a:lnTo>
                  <a:lnTo>
                    <a:pt x="3369563" y="1414907"/>
                  </a:lnTo>
                  <a:lnTo>
                    <a:pt x="3106547" y="0"/>
                  </a:lnTo>
                  <a:lnTo>
                    <a:pt x="2217165" y="112649"/>
                  </a:lnTo>
                  <a:lnTo>
                    <a:pt x="1853946" y="651129"/>
                  </a:lnTo>
                  <a:lnTo>
                    <a:pt x="0" y="976630"/>
                  </a:lnTo>
                  <a:close/>
                </a:path>
              </a:pathLst>
            </a:custGeom>
            <a:ln w="761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6052" y="3144011"/>
              <a:ext cx="12134088" cy="606094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11574" y="3129533"/>
              <a:ext cx="12163425" cy="6090285"/>
            </a:xfrm>
            <a:custGeom>
              <a:avLst/>
              <a:gdLst/>
              <a:ahLst/>
              <a:cxnLst/>
              <a:rect l="l" t="t" r="r" b="b"/>
              <a:pathLst>
                <a:path w="12163425" h="6090284">
                  <a:moveTo>
                    <a:pt x="0" y="6089904"/>
                  </a:moveTo>
                  <a:lnTo>
                    <a:pt x="12163044" y="6089904"/>
                  </a:lnTo>
                  <a:lnTo>
                    <a:pt x="12163044" y="0"/>
                  </a:lnTo>
                  <a:lnTo>
                    <a:pt x="0" y="0"/>
                  </a:lnTo>
                  <a:lnTo>
                    <a:pt x="0" y="6089904"/>
                  </a:lnTo>
                  <a:close/>
                </a:path>
              </a:pathLst>
            </a:custGeom>
            <a:ln w="2895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52054" y="5322570"/>
              <a:ext cx="3048000" cy="78028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052054" y="5043677"/>
              <a:ext cx="3048000" cy="1059180"/>
            </a:xfrm>
            <a:custGeom>
              <a:avLst/>
              <a:gdLst/>
              <a:ahLst/>
              <a:cxnLst/>
              <a:rect l="l" t="t" r="r" b="b"/>
              <a:pathLst>
                <a:path w="3048000" h="1059179">
                  <a:moveTo>
                    <a:pt x="0" y="735584"/>
                  </a:moveTo>
                  <a:lnTo>
                    <a:pt x="565150" y="894207"/>
                  </a:lnTo>
                  <a:lnTo>
                    <a:pt x="1466850" y="786384"/>
                  </a:lnTo>
                  <a:lnTo>
                    <a:pt x="2755900" y="1059180"/>
                  </a:lnTo>
                  <a:lnTo>
                    <a:pt x="3048000" y="665861"/>
                  </a:lnTo>
                  <a:lnTo>
                    <a:pt x="863600" y="278892"/>
                  </a:lnTo>
                  <a:lnTo>
                    <a:pt x="101600" y="519938"/>
                  </a:lnTo>
                  <a:lnTo>
                    <a:pt x="0" y="735584"/>
                  </a:lnTo>
                  <a:close/>
                </a:path>
                <a:path w="3048000" h="1059179">
                  <a:moveTo>
                    <a:pt x="0" y="457708"/>
                  </a:moveTo>
                  <a:lnTo>
                    <a:pt x="565150" y="616585"/>
                  </a:lnTo>
                  <a:lnTo>
                    <a:pt x="1466850" y="508508"/>
                  </a:lnTo>
                  <a:lnTo>
                    <a:pt x="2755900" y="781812"/>
                  </a:lnTo>
                  <a:lnTo>
                    <a:pt x="3048000" y="387731"/>
                  </a:lnTo>
                  <a:lnTo>
                    <a:pt x="863600" y="0"/>
                  </a:lnTo>
                  <a:lnTo>
                    <a:pt x="101600" y="241554"/>
                  </a:lnTo>
                  <a:lnTo>
                    <a:pt x="0" y="457708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56320" y="5414772"/>
              <a:ext cx="2446020" cy="719455"/>
            </a:xfrm>
            <a:custGeom>
              <a:avLst/>
              <a:gdLst/>
              <a:ahLst/>
              <a:cxnLst/>
              <a:rect l="l" t="t" r="r" b="b"/>
              <a:pathLst>
                <a:path w="2446020" h="719454">
                  <a:moveTo>
                    <a:pt x="2148840" y="402335"/>
                  </a:moveTo>
                  <a:lnTo>
                    <a:pt x="2148840" y="719327"/>
                  </a:lnTo>
                </a:path>
                <a:path w="2446020" h="719454">
                  <a:moveTo>
                    <a:pt x="2446020" y="0"/>
                  </a:moveTo>
                  <a:lnTo>
                    <a:pt x="2446020" y="316992"/>
                  </a:lnTo>
                </a:path>
                <a:path w="2446020" h="719454">
                  <a:moveTo>
                    <a:pt x="909828" y="114300"/>
                  </a:moveTo>
                  <a:lnTo>
                    <a:pt x="909828" y="429767"/>
                  </a:lnTo>
                </a:path>
                <a:path w="2446020" h="719454">
                  <a:moveTo>
                    <a:pt x="0" y="231648"/>
                  </a:moveTo>
                  <a:lnTo>
                    <a:pt x="0" y="547115"/>
                  </a:lnTo>
                </a:path>
              </a:pathLst>
            </a:custGeom>
            <a:ln w="4267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55102" y="5506973"/>
              <a:ext cx="3175" cy="279400"/>
            </a:xfrm>
            <a:custGeom>
              <a:avLst/>
              <a:gdLst/>
              <a:ahLst/>
              <a:cxnLst/>
              <a:rect l="l" t="t" r="r" b="b"/>
              <a:pathLst>
                <a:path w="3175" h="279400">
                  <a:moveTo>
                    <a:pt x="1524" y="-19050"/>
                  </a:moveTo>
                  <a:lnTo>
                    <a:pt x="1524" y="297942"/>
                  </a:lnTo>
                </a:path>
              </a:pathLst>
            </a:custGeom>
            <a:ln w="41148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Picture 5"/>
          <p:cNvPicPr>
            <a:picLocks noChangeAspect="1"/>
          </p:cNvPicPr>
          <p:nvPr/>
        </p:nvPicPr>
        <p:blipFill>
          <a:blip r:embed="rId5"/>
          <a:srcRect l="18873" r="17953"/>
          <a:stretch>
            <a:fillRect/>
          </a:stretch>
        </p:blipFill>
        <p:spPr>
          <a:xfrm>
            <a:off x="16611600" y="190500"/>
            <a:ext cx="1407849" cy="1408661"/>
          </a:xfrm>
          <a:prstGeom prst="rect">
            <a:avLst/>
          </a:prstGeom>
        </p:spPr>
      </p:pic>
      <p:sp>
        <p:nvSpPr>
          <p:cNvPr id="23" name="TextBox 6"/>
          <p:cNvSpPr txBox="1"/>
          <p:nvPr/>
        </p:nvSpPr>
        <p:spPr>
          <a:xfrm>
            <a:off x="9110868" y="342900"/>
            <a:ext cx="4283494" cy="40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444"/>
              </a:lnSpc>
              <a:spcBef>
                <a:spcPct val="0"/>
              </a:spcBef>
            </a:pPr>
            <a:r>
              <a:rPr lang="ru-RU" sz="2460" dirty="0" smtClean="0">
                <a:solidFill>
                  <a:srgbClr val="000000"/>
                </a:solidFill>
                <a:latin typeface="Artegra Sans Condensed"/>
              </a:rPr>
              <a:t>МО «Холмский городской округ»</a:t>
            </a:r>
            <a:endParaRPr lang="en-US" sz="2460" dirty="0">
              <a:solidFill>
                <a:srgbClr val="000000"/>
              </a:solidFill>
              <a:latin typeface="Artegra Sans Condensed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2467" y="204605"/>
            <a:ext cx="1440513" cy="1572106"/>
          </a:xfrm>
          <a:prstGeom prst="rect">
            <a:avLst/>
          </a:prstGeom>
        </p:spPr>
      </p:pic>
      <p:pic>
        <p:nvPicPr>
          <p:cNvPr id="25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15069951" y="175471"/>
            <a:ext cx="1516964" cy="160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5552" y="585113"/>
            <a:ext cx="10814052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ЦЕЛЬ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5553" y="1147955"/>
            <a:ext cx="5809047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35"/>
              </a:lnSpc>
              <a:spcBef>
                <a:spcPct val="0"/>
              </a:spcBef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СОЗДАНИЕ УНИКАЛЬНОГО ЖИЛОГО КОМПЛЕКСА </a:t>
            </a:r>
            <a:r>
              <a:rPr lang="ru-RU" sz="2496" dirty="0">
                <a:solidFill>
                  <a:srgbClr val="47A5AD"/>
                </a:solidFill>
                <a:latin typeface="Artegra Sans Condensed"/>
              </a:rPr>
              <a:t>С ДЕТСКИМ САДОМ, РЕСТОРАНАМИ, </a:t>
            </a: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ГОСТИНИЦАМИ       </a:t>
            </a:r>
          </a:p>
          <a:p>
            <a:pPr algn="just">
              <a:lnSpc>
                <a:spcPts val="3635"/>
              </a:lnSpc>
              <a:spcBef>
                <a:spcPct val="0"/>
              </a:spcBef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В </a:t>
            </a:r>
            <a:r>
              <a:rPr lang="ru-RU" sz="2496" dirty="0">
                <a:solidFill>
                  <a:srgbClr val="47A5AD"/>
                </a:solidFill>
                <a:latin typeface="Artegra Sans Condensed"/>
              </a:rPr>
              <a:t>ЦЕНТРЕ ГОРОДА</a:t>
            </a:r>
            <a:endParaRPr lang="en-US" sz="2496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5552" y="2728027"/>
            <a:ext cx="6391557" cy="40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5552" y="3328408"/>
            <a:ext cx="7561648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 </a:t>
            </a:r>
            <a:r>
              <a:rPr lang="ru-RU" sz="2496" dirty="0">
                <a:solidFill>
                  <a:srgbClr val="47A5AD"/>
                </a:solidFill>
                <a:latin typeface="Artegra Sans Condensed"/>
              </a:rPr>
              <a:t>Площадь застройки 13 469 м. кв.</a:t>
            </a:r>
            <a:endParaRPr lang="en-US" sz="2496" dirty="0">
              <a:solidFill>
                <a:srgbClr val="47A5AD"/>
              </a:solidFill>
              <a:latin typeface="Artegra Sans Condensed"/>
            </a:endParaRPr>
          </a:p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 Общая площадь квартир 24 640 м. кв.</a:t>
            </a:r>
          </a:p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- 368 м/мест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5552" y="4934821"/>
            <a:ext cx="6391557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/>
              </a:rPr>
              <a:t>ПРЕИМУЩЕСТВА </a:t>
            </a: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ДЛЯ </a:t>
            </a:r>
            <a:r>
              <a:rPr lang="en-US" sz="2396" dirty="0" smtClean="0">
                <a:solidFill>
                  <a:srgbClr val="000000"/>
                </a:solidFill>
                <a:latin typeface="Intro"/>
              </a:rPr>
              <a:t>ИНВЕСТОРА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4888" y="5441338"/>
            <a:ext cx="5972112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-Центр города.</a:t>
            </a:r>
          </a:p>
          <a:p>
            <a:pPr algn="just">
              <a:lnSpc>
                <a:spcPts val="3495"/>
              </a:lnSpc>
            </a:pPr>
            <a:r>
              <a:rPr lang="ru-RU" sz="2496" dirty="0">
                <a:solidFill>
                  <a:srgbClr val="47A5AD"/>
                </a:solidFill>
                <a:latin typeface="Artegra Sans Condensed"/>
              </a:rPr>
              <a:t>-Участок располагается рядом с морем.</a:t>
            </a:r>
          </a:p>
          <a:p>
            <a:pPr lvl="0"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 Имеется потребность в обновлении жилищного фонда.</a:t>
            </a:r>
          </a:p>
          <a:p>
            <a:pPr lvl="0"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</a:t>
            </a:r>
          </a:p>
        </p:txBody>
      </p:sp>
      <p:pic>
        <p:nvPicPr>
          <p:cNvPr id="12" name="Picture 20">
            <a:extLst>
              <a:ext uri="{FF2B5EF4-FFF2-40B4-BE49-F238E27FC236}">
                <a16:creationId xmlns:a16="http://schemas.microsoft.com/office/drawing/2014/main" id="{6E3F73D3-E57F-5727-2201-2838C5F827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8460" y="1911161"/>
            <a:ext cx="7524852" cy="423273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0886" y="5221291"/>
            <a:ext cx="7430339" cy="4168677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/>
          <a:srcRect l="18873" r="17953"/>
          <a:stretch>
            <a:fillRect/>
          </a:stretch>
        </p:blipFill>
        <p:spPr>
          <a:xfrm>
            <a:off x="16611600" y="190500"/>
            <a:ext cx="1407849" cy="1408661"/>
          </a:xfrm>
          <a:prstGeom prst="rect">
            <a:avLst/>
          </a:prstGeom>
        </p:spPr>
      </p:pic>
      <p:sp>
        <p:nvSpPr>
          <p:cNvPr id="14" name="TextBox 6"/>
          <p:cNvSpPr txBox="1"/>
          <p:nvPr/>
        </p:nvSpPr>
        <p:spPr>
          <a:xfrm>
            <a:off x="9110868" y="342900"/>
            <a:ext cx="4283494" cy="40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444"/>
              </a:lnSpc>
              <a:spcBef>
                <a:spcPct val="0"/>
              </a:spcBef>
            </a:pPr>
            <a:r>
              <a:rPr lang="ru-RU" sz="2460" dirty="0" smtClean="0">
                <a:solidFill>
                  <a:srgbClr val="000000"/>
                </a:solidFill>
                <a:latin typeface="Artegra Sans Condensed"/>
              </a:rPr>
              <a:t>МО «Холмский городской округ»</a:t>
            </a:r>
            <a:endParaRPr lang="en-US" sz="2460" dirty="0">
              <a:solidFill>
                <a:srgbClr val="000000"/>
              </a:solidFill>
              <a:latin typeface="Artegra Sans Condensed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2467" y="204605"/>
            <a:ext cx="1440513" cy="1572106"/>
          </a:xfrm>
          <a:prstGeom prst="rect">
            <a:avLst/>
          </a:prstGeom>
        </p:spPr>
      </p:pic>
      <p:pic>
        <p:nvPicPr>
          <p:cNvPr id="17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15069951" y="175471"/>
            <a:ext cx="1516964" cy="160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4888" y="7120450"/>
            <a:ext cx="7333048" cy="358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Возможность подключения к  Инженерным коммуникация:</a:t>
            </a:r>
            <a:endParaRPr lang="ru-RU" sz="2396" dirty="0">
              <a:solidFill>
                <a:srgbClr val="000000"/>
              </a:solidFill>
              <a:latin typeface="Intro"/>
            </a:endParaRPr>
          </a:p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 Теплоснабжение/газоснабжение (запланировано </a:t>
            </a:r>
            <a:r>
              <a:rPr lang="ru-RU" sz="2496" dirty="0">
                <a:solidFill>
                  <a:srgbClr val="47A5AD"/>
                </a:solidFill>
                <a:latin typeface="Artegra Sans Condensed"/>
              </a:rPr>
              <a:t>газоснабжение Холмского городского округа до 2025 </a:t>
            </a: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года)</a:t>
            </a:r>
            <a:endParaRPr lang="ru-RU" sz="2496" dirty="0">
              <a:solidFill>
                <a:srgbClr val="47A5AD"/>
              </a:solidFill>
              <a:latin typeface="Artegra Sans Condensed"/>
            </a:endParaRPr>
          </a:p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- Электроснабжение</a:t>
            </a:r>
            <a:endParaRPr lang="ru-RU" sz="2496" dirty="0">
              <a:solidFill>
                <a:srgbClr val="47A5AD"/>
              </a:solidFill>
              <a:latin typeface="Artegra Sans Condensed"/>
            </a:endParaRPr>
          </a:p>
          <a:p>
            <a:pPr marL="342900" indent="-342900">
              <a:lnSpc>
                <a:spcPts val="3355"/>
              </a:lnSpc>
              <a:spcBef>
                <a:spcPct val="0"/>
              </a:spcBef>
              <a:buFontTx/>
              <a:buChar char="-"/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Водоснабжение/водоотведение</a:t>
            </a:r>
          </a:p>
          <a:p>
            <a:pPr marL="342900" indent="-342900">
              <a:lnSpc>
                <a:spcPts val="3355"/>
              </a:lnSpc>
              <a:spcBef>
                <a:spcPct val="0"/>
              </a:spcBef>
              <a:buFontTx/>
              <a:buChar char="-"/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Сети связи</a:t>
            </a:r>
            <a:endParaRPr lang="ru-RU" sz="2496" dirty="0">
              <a:solidFill>
                <a:srgbClr val="47A5AD"/>
              </a:solidFill>
              <a:latin typeface="Artegra Sans Condensed"/>
            </a:endParaRPr>
          </a:p>
          <a:p>
            <a:pPr>
              <a:lnSpc>
                <a:spcPts val="3355"/>
              </a:lnSpc>
              <a:spcBef>
                <a:spcPct val="0"/>
              </a:spcBef>
            </a:pPr>
            <a:endParaRPr lang="ru-RU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07109" y="9588471"/>
            <a:ext cx="11544890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lnSpc>
                <a:spcPts val="3495"/>
              </a:lnSpc>
              <a:spcBef>
                <a:spcPct val="0"/>
              </a:spcBef>
            </a:pPr>
            <a:r>
              <a:rPr lang="ru-RU" sz="2496" b="1" dirty="0">
                <a:solidFill>
                  <a:srgbClr val="47A5AD"/>
                </a:solidFill>
                <a:latin typeface="Artegra Sans Condensed"/>
              </a:rPr>
              <a:t>На участке расположены полуразрушенные промышленные объекты, подлежащие сносу.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52BAD444-6C14-7EC0-10BF-3F900F3CBE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201C255-A424-59E7-C35A-FC2B9D73F7E6}"/>
              </a:ext>
            </a:extLst>
          </p:cNvPr>
          <p:cNvGrpSpPr/>
          <p:nvPr/>
        </p:nvGrpSpPr>
        <p:grpSpPr>
          <a:xfrm>
            <a:off x="664199" y="7231147"/>
            <a:ext cx="3844018" cy="2061048"/>
            <a:chOff x="-284365" y="6749071"/>
            <a:chExt cx="3587750" cy="1923645"/>
          </a:xfrm>
        </p:grpSpPr>
        <p:sp>
          <p:nvSpPr>
            <p:cNvPr id="41" name="Скругленный прямоугольник 92">
              <a:extLst>
                <a:ext uri="{FF2B5EF4-FFF2-40B4-BE49-F238E27FC236}">
                  <a16:creationId xmlns:a16="http://schemas.microsoft.com/office/drawing/2014/main" id="{A30968C6-E0F5-22E0-6CCA-DAECC2912234}"/>
                </a:ext>
              </a:extLst>
            </p:cNvPr>
            <p:cNvSpPr/>
            <p:nvPr/>
          </p:nvSpPr>
          <p:spPr>
            <a:xfrm>
              <a:off x="547688" y="6749071"/>
              <a:ext cx="1923645" cy="1923645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29" dirty="0">
                <a:latin typeface="Open Sans" pitchFamily="34" charset="0"/>
              </a:endParaRPr>
            </a:p>
          </p:txBody>
        </p:sp>
        <p:sp>
          <p:nvSpPr>
            <p:cNvPr id="42" name="TextBox 8">
              <a:extLst>
                <a:ext uri="{FF2B5EF4-FFF2-40B4-BE49-F238E27FC236}">
                  <a16:creationId xmlns:a16="http://schemas.microsoft.com/office/drawing/2014/main" id="{A660F5D0-4863-3975-8DCD-40CA144296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84365" y="7414789"/>
              <a:ext cx="3587750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ru-RU" altLang="ru-RU" sz="3000" b="1" dirty="0">
                  <a:solidFill>
                    <a:schemeClr val="bg1"/>
                  </a:solidFill>
                  <a:latin typeface="Open Sans Extrabold" pitchFamily="34" charset="0"/>
                </a:rPr>
                <a:t>40 600</a:t>
              </a:r>
              <a:endParaRPr lang="en-US" altLang="ru-RU" sz="3000" b="1" dirty="0">
                <a:solidFill>
                  <a:schemeClr val="bg1"/>
                </a:solidFill>
                <a:latin typeface="Open Sans Extrabold" pitchFamily="34" charset="0"/>
              </a:endParaRPr>
            </a:p>
            <a:p>
              <a:pPr algn="ctr"/>
              <a:r>
                <a:rPr lang="ru-RU" altLang="ru-RU" sz="3000" dirty="0">
                  <a:solidFill>
                    <a:schemeClr val="bg1"/>
                  </a:solidFill>
                  <a:latin typeface="Open Sans Extrabold" pitchFamily="34" charset="0"/>
                </a:rPr>
                <a:t>м2  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C248F41-3D3E-C877-49BC-19355E0ED1A2}"/>
              </a:ext>
            </a:extLst>
          </p:cNvPr>
          <p:cNvGrpSpPr/>
          <p:nvPr/>
        </p:nvGrpSpPr>
        <p:grpSpPr>
          <a:xfrm>
            <a:off x="3338853" y="7231148"/>
            <a:ext cx="3844018" cy="2061048"/>
            <a:chOff x="-284365" y="6749071"/>
            <a:chExt cx="3587750" cy="1923645"/>
          </a:xfrm>
        </p:grpSpPr>
        <p:sp>
          <p:nvSpPr>
            <p:cNvPr id="44" name="Скругленный прямоугольник 92">
              <a:extLst>
                <a:ext uri="{FF2B5EF4-FFF2-40B4-BE49-F238E27FC236}">
                  <a16:creationId xmlns:a16="http://schemas.microsoft.com/office/drawing/2014/main" id="{28660603-4546-18FF-E551-E70F677253BE}"/>
                </a:ext>
              </a:extLst>
            </p:cNvPr>
            <p:cNvSpPr/>
            <p:nvPr/>
          </p:nvSpPr>
          <p:spPr>
            <a:xfrm>
              <a:off x="547688" y="6749071"/>
              <a:ext cx="1923645" cy="1923645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29" dirty="0">
                <a:latin typeface="Open Sans" pitchFamily="34" charset="0"/>
              </a:endParaRPr>
            </a:p>
          </p:txBody>
        </p:sp>
        <p:sp>
          <p:nvSpPr>
            <p:cNvPr id="45" name="TextBox 8">
              <a:extLst>
                <a:ext uri="{FF2B5EF4-FFF2-40B4-BE49-F238E27FC236}">
                  <a16:creationId xmlns:a16="http://schemas.microsoft.com/office/drawing/2014/main" id="{2D6B0DF4-F19B-8274-A551-E7B61D111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84365" y="7414789"/>
              <a:ext cx="3587750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ru-RU" altLang="ru-RU" sz="3000" b="1" dirty="0">
                  <a:solidFill>
                    <a:schemeClr val="bg1"/>
                  </a:solidFill>
                  <a:latin typeface="Open Sans Extrabold" pitchFamily="34" charset="0"/>
                </a:rPr>
                <a:t>1 193</a:t>
              </a:r>
              <a:endParaRPr lang="en-US" altLang="ru-RU" sz="3000" b="1" dirty="0">
                <a:solidFill>
                  <a:schemeClr val="bg1"/>
                </a:solidFill>
                <a:latin typeface="Open Sans Extrabold" pitchFamily="34" charset="0"/>
              </a:endParaRPr>
            </a:p>
            <a:p>
              <a:pPr algn="ctr"/>
              <a:r>
                <a:rPr lang="ru-RU" altLang="ru-RU" sz="3000" dirty="0">
                  <a:solidFill>
                    <a:schemeClr val="bg1"/>
                  </a:solidFill>
                  <a:latin typeface="Open Sans Extrabold" pitchFamily="34" charset="0"/>
                </a:rPr>
                <a:t>чел  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2E8D8D5-B0C5-48E7-3A1D-16512A3C7213}"/>
              </a:ext>
            </a:extLst>
          </p:cNvPr>
          <p:cNvGrpSpPr/>
          <p:nvPr/>
        </p:nvGrpSpPr>
        <p:grpSpPr>
          <a:xfrm>
            <a:off x="6177643" y="7231148"/>
            <a:ext cx="3844018" cy="2061048"/>
            <a:chOff x="-284365" y="6749071"/>
            <a:chExt cx="3587750" cy="1923645"/>
          </a:xfrm>
        </p:grpSpPr>
        <p:sp>
          <p:nvSpPr>
            <p:cNvPr id="47" name="Скругленный прямоугольник 92">
              <a:extLst>
                <a:ext uri="{FF2B5EF4-FFF2-40B4-BE49-F238E27FC236}">
                  <a16:creationId xmlns:a16="http://schemas.microsoft.com/office/drawing/2014/main" id="{3404E68D-118C-8CF3-370F-867B6244A810}"/>
                </a:ext>
              </a:extLst>
            </p:cNvPr>
            <p:cNvSpPr/>
            <p:nvPr/>
          </p:nvSpPr>
          <p:spPr>
            <a:xfrm>
              <a:off x="547688" y="6749071"/>
              <a:ext cx="1923645" cy="1923645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929" dirty="0">
                <a:latin typeface="Open Sans" pitchFamily="34" charset="0"/>
              </a:endParaRPr>
            </a:p>
          </p:txBody>
        </p: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9362726A-B3F8-EB0E-2A71-937A4D7E1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84365" y="7414789"/>
              <a:ext cx="3587750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74738" fontAlgn="base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ru-RU" altLang="ru-RU" sz="3000" b="1" dirty="0">
                  <a:solidFill>
                    <a:schemeClr val="bg1"/>
                  </a:solidFill>
                  <a:latin typeface="Open Sans Extrabold" pitchFamily="34" charset="0"/>
                </a:rPr>
                <a:t>100 мест</a:t>
              </a:r>
              <a:endParaRPr lang="en-US" altLang="ru-RU" sz="3000" b="1" dirty="0">
                <a:solidFill>
                  <a:schemeClr val="bg1"/>
                </a:solidFill>
                <a:latin typeface="Open Sans Extrabold" pitchFamily="34" charset="0"/>
              </a:endParaRPr>
            </a:p>
            <a:p>
              <a:pPr algn="ctr"/>
              <a:r>
                <a:rPr lang="ru-RU" altLang="ru-RU" sz="3000" dirty="0">
                  <a:solidFill>
                    <a:schemeClr val="bg1"/>
                  </a:solidFill>
                  <a:latin typeface="Open Sans Extrabold" pitchFamily="34" charset="0"/>
                </a:rPr>
                <a:t>дет. сад</a:t>
              </a:r>
            </a:p>
          </p:txBody>
        </p:sp>
      </p:grpSp>
      <p:pic>
        <p:nvPicPr>
          <p:cNvPr id="12" name="Picture 14">
            <a:extLst>
              <a:ext uri="{FF2B5EF4-FFF2-40B4-BE49-F238E27FC236}">
                <a16:creationId xmlns:a16="http://schemas.microsoft.com/office/drawing/2014/main" id="{5A23641E-A2F9-C880-8EC5-CE656E088C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320"/>
            <a:ext cx="17068798" cy="96006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2650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52BAD444-6C14-7EC0-10BF-3F900F3CBE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3162300"/>
            <a:ext cx="15240000" cy="6781800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990600" y="190500"/>
            <a:ext cx="1524000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dirty="0" err="1" smtClean="0">
                <a:solidFill>
                  <a:schemeClr val="accent1"/>
                </a:solidFill>
                <a:latin typeface="Artegra Sans Condensed"/>
              </a:rPr>
              <a:t>Кадастровы</a:t>
            </a:r>
            <a:r>
              <a:rPr lang="ru-RU" sz="2499" dirty="0" smtClean="0">
                <a:solidFill>
                  <a:schemeClr val="accent1"/>
                </a:solidFill>
                <a:latin typeface="Artegra Sans Condensed"/>
              </a:rPr>
              <a:t>е</a:t>
            </a: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 </a:t>
            </a:r>
            <a:r>
              <a:rPr lang="en-US" sz="2499" dirty="0" err="1" smtClean="0">
                <a:solidFill>
                  <a:schemeClr val="accent1"/>
                </a:solidFill>
                <a:latin typeface="Artegra Sans Condensed"/>
              </a:rPr>
              <a:t>номер</a:t>
            </a:r>
            <a:r>
              <a:rPr lang="ru-RU" sz="2499" dirty="0" smtClean="0">
                <a:solidFill>
                  <a:schemeClr val="accent1"/>
                </a:solidFill>
                <a:latin typeface="Artegra Sans Condensed"/>
              </a:rPr>
              <a:t>а</a:t>
            </a: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:</a:t>
            </a:r>
            <a:endParaRPr lang="ru-RU" sz="2499" dirty="0" smtClean="0">
              <a:solidFill>
                <a:schemeClr val="accent1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</a:pP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 </a:t>
            </a:r>
            <a:r>
              <a:rPr lang="en-US" sz="2499" dirty="0">
                <a:solidFill>
                  <a:schemeClr val="accent1"/>
                </a:solidFill>
                <a:latin typeface="Artegra Sans Condensed"/>
              </a:rPr>
              <a:t>65:09:0000020:131; </a:t>
            </a: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65:09:0000020:132;</a:t>
            </a:r>
            <a:r>
              <a:rPr lang="ru-RU" sz="2499" dirty="0" smtClean="0">
                <a:solidFill>
                  <a:schemeClr val="accent1"/>
                </a:solidFill>
                <a:latin typeface="Artegra Sans Condensed"/>
              </a:rPr>
              <a:t> </a:t>
            </a: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65:09:0000020:133</a:t>
            </a:r>
            <a:r>
              <a:rPr lang="en-US" sz="2499" dirty="0">
                <a:solidFill>
                  <a:schemeClr val="accent1"/>
                </a:solidFill>
                <a:latin typeface="Artegra Sans Condensed"/>
              </a:rPr>
              <a:t>; </a:t>
            </a: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65:09:0000020:134;</a:t>
            </a:r>
            <a:r>
              <a:rPr lang="ru-RU" sz="2499" dirty="0" smtClean="0">
                <a:solidFill>
                  <a:schemeClr val="accent1"/>
                </a:solidFill>
                <a:latin typeface="Artegra Sans Condensed"/>
              </a:rPr>
              <a:t> </a:t>
            </a:r>
            <a:r>
              <a:rPr lang="en-US" sz="2499" dirty="0" smtClean="0">
                <a:solidFill>
                  <a:schemeClr val="accent1"/>
                </a:solidFill>
                <a:latin typeface="Artegra Sans Condensed"/>
              </a:rPr>
              <a:t>65:09:0000020:135</a:t>
            </a:r>
            <a:endParaRPr lang="ru-RU" sz="2499" dirty="0" smtClean="0">
              <a:solidFill>
                <a:schemeClr val="accent1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</a:pPr>
            <a:endParaRPr lang="en-US" sz="2499" dirty="0">
              <a:solidFill>
                <a:schemeClr val="accent1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</a:pPr>
            <a:r>
              <a:rPr lang="en-US" sz="2499" dirty="0" err="1" smtClean="0">
                <a:solidFill>
                  <a:schemeClr val="accent1"/>
                </a:solidFill>
                <a:latin typeface="Artegra Sans Condensed"/>
              </a:rPr>
              <a:t>Площадь</a:t>
            </a:r>
            <a:r>
              <a:rPr lang="en-US" sz="2499" dirty="0">
                <a:solidFill>
                  <a:schemeClr val="accent1"/>
                </a:solidFill>
                <a:latin typeface="Artegra Sans Condensed"/>
              </a:rPr>
              <a:t>: </a:t>
            </a:r>
            <a:r>
              <a:rPr lang="ru-RU" sz="2499" dirty="0" smtClean="0">
                <a:solidFill>
                  <a:schemeClr val="accent1"/>
                </a:solidFill>
                <a:latin typeface="Artegra Sans Condensed"/>
              </a:rPr>
              <a:t>3,0 Га</a:t>
            </a:r>
          </a:p>
          <a:p>
            <a:pPr algn="just">
              <a:lnSpc>
                <a:spcPts val="3499"/>
              </a:lnSpc>
            </a:pPr>
            <a:endParaRPr lang="en-US" sz="2499" dirty="0">
              <a:solidFill>
                <a:schemeClr val="accent1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chemeClr val="accent1"/>
                </a:solidFill>
                <a:latin typeface="Artegra Sans Condensed"/>
              </a:rPr>
              <a:t>Дополнительная</a:t>
            </a:r>
            <a:r>
              <a:rPr lang="en-US" sz="2499" dirty="0">
                <a:solidFill>
                  <a:schemeClr val="accent1"/>
                </a:solidFill>
                <a:latin typeface="Artegra Sans Condensed"/>
              </a:rPr>
              <a:t> </a:t>
            </a:r>
            <a:r>
              <a:rPr lang="en-US" sz="2499" dirty="0" err="1" smtClean="0">
                <a:solidFill>
                  <a:schemeClr val="accent1"/>
                </a:solidFill>
                <a:latin typeface="Artegra Sans Condensed"/>
              </a:rPr>
              <a:t>информация</a:t>
            </a:r>
            <a:r>
              <a:rPr lang="ru-RU" sz="2499" dirty="0" smtClean="0">
                <a:solidFill>
                  <a:schemeClr val="accent1"/>
                </a:solidFill>
                <a:latin typeface="Artegra Sans Condensed"/>
              </a:rPr>
              <a:t>: местоположение застройки в г. Холмск, ул. Советская, территория Жестяно-баночной фабрики</a:t>
            </a:r>
            <a:endParaRPr lang="en-US" sz="2499" dirty="0">
              <a:solidFill>
                <a:schemeClr val="accent1"/>
              </a:solidFill>
              <a:latin typeface="Artegra Sans Condense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479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381000" y="735561"/>
            <a:ext cx="7020159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Intro"/>
              </a:rPr>
              <a:t>МЕРЫ ПОДДЕРЖКИ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1565996"/>
            <a:ext cx="75438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dirty="0" smtClean="0">
                <a:latin typeface="Tahoma"/>
                <a:ea typeface="Tahoma"/>
                <a:cs typeface="Tahoma"/>
              </a:rPr>
              <a:t>Министерство экономического развития Российской Федерации</a:t>
            </a:r>
          </a:p>
          <a:p>
            <a:pPr>
              <a:spcBef>
                <a:spcPct val="0"/>
              </a:spcBef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СЗПК </a:t>
            </a:r>
            <a:r>
              <a:rPr lang="ru-RU" sz="1600" dirty="0">
                <a:latin typeface="Tahoma"/>
                <a:ea typeface="Tahoma"/>
                <a:cs typeface="Tahoma"/>
              </a:rPr>
              <a:t>(Соглашение о защите и поощрении капиталовложений):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для проектов от 200 млн. руб. 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Возмещение 100 % затрат на инфраструктуру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«</a:t>
            </a:r>
            <a:r>
              <a:rPr lang="ru-RU" sz="1600" dirty="0">
                <a:latin typeface="Tahoma"/>
                <a:ea typeface="Tahoma"/>
                <a:cs typeface="Tahoma"/>
              </a:rPr>
              <a:t>Стабилизационная оговорка» – </a:t>
            </a:r>
            <a:r>
              <a:rPr lang="ru-RU" sz="1600" dirty="0" err="1">
                <a:latin typeface="Tahoma"/>
                <a:ea typeface="Tahoma"/>
                <a:cs typeface="Tahoma"/>
              </a:rPr>
              <a:t>неухудшение</a:t>
            </a:r>
            <a:r>
              <a:rPr lang="ru-RU" sz="1600" dirty="0">
                <a:latin typeface="Tahoma"/>
                <a:ea typeface="Tahoma"/>
                <a:cs typeface="Tahoma"/>
              </a:rPr>
              <a:t> инвестиционного законодательства в течение реализации проекта (включая налоговые нормы) </a:t>
            </a:r>
          </a:p>
          <a:p>
            <a:pPr marL="226695" lvl="1">
              <a:spcBef>
                <a:spcPct val="0"/>
              </a:spcBef>
            </a:pPr>
            <a:endParaRPr lang="ru-RU" sz="1600" dirty="0">
              <a:latin typeface="Tahoma"/>
              <a:ea typeface="Tahoma"/>
              <a:cs typeface="Tahoma"/>
            </a:endParaRPr>
          </a:p>
          <a:p>
            <a:pPr>
              <a:spcBef>
                <a:spcPct val="0"/>
              </a:spcBef>
            </a:pPr>
            <a:r>
              <a:rPr lang="ru-RU" sz="1600" b="1" dirty="0" smtClean="0">
                <a:latin typeface="Tahoma"/>
                <a:ea typeface="Tahoma"/>
                <a:cs typeface="Tahoma"/>
              </a:rPr>
              <a:t>Министерство экономического развития Сахалинской области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Предоставление субсидии на финансовое обеспечение (возмещение) затрат при реализации инвестиционных проектов.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Предоставление земельных участков в аренду без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торгов</a:t>
            </a:r>
          </a:p>
          <a:p>
            <a:pPr marL="226695" lvl="1">
              <a:spcBef>
                <a:spcPct val="0"/>
              </a:spcBef>
            </a:pPr>
            <a:endParaRPr lang="ru-RU" sz="1600" dirty="0" smtClean="0">
              <a:latin typeface="Tahoma"/>
              <a:ea typeface="Tahoma"/>
              <a:cs typeface="Tahoma"/>
            </a:endParaRPr>
          </a:p>
          <a:p>
            <a:pPr>
              <a:spcBef>
                <a:spcPct val="0"/>
              </a:spcBef>
            </a:pPr>
            <a:r>
              <a:rPr lang="ru-RU" sz="1600" b="1" dirty="0" smtClean="0">
                <a:latin typeface="Tahoma"/>
                <a:ea typeface="Tahoma"/>
                <a:cs typeface="Tahoma"/>
              </a:rPr>
              <a:t>Министерство инвестиционной политики Сахалинской области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Предоставление </a:t>
            </a:r>
            <a:r>
              <a:rPr lang="ru-RU" sz="1600" dirty="0">
                <a:latin typeface="Tahoma"/>
                <a:ea typeface="Tahoma"/>
                <a:cs typeface="Tahoma"/>
              </a:rPr>
              <a:t>налоговых льгот участникам приоритетных инвестиционных проектов (налог на прибыль организации, налог на имущество организации);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Организационное </a:t>
            </a:r>
            <a:r>
              <a:rPr lang="ru-RU" sz="1600" dirty="0">
                <a:latin typeface="Tahoma"/>
                <a:ea typeface="Tahoma"/>
                <a:cs typeface="Tahoma"/>
              </a:rPr>
              <a:t>и информационное сопровождение инвестиционных проектов </a:t>
            </a:r>
          </a:p>
          <a:p>
            <a:pPr>
              <a:spcBef>
                <a:spcPct val="0"/>
              </a:spcBef>
            </a:pPr>
            <a:endParaRPr lang="ru-RU" sz="1600" dirty="0">
              <a:latin typeface="Tahoma"/>
              <a:ea typeface="Tahoma"/>
              <a:cs typeface="Tahoma"/>
            </a:endParaRPr>
          </a:p>
          <a:p>
            <a:pPr>
              <a:spcBef>
                <a:spcPct val="0"/>
              </a:spcBef>
            </a:pPr>
            <a:r>
              <a:rPr lang="ru-RU" sz="1600" b="1" dirty="0" smtClean="0">
                <a:latin typeface="Tahoma"/>
                <a:ea typeface="Tahoma"/>
                <a:cs typeface="Tahoma"/>
              </a:rPr>
              <a:t>МКК </a:t>
            </a:r>
            <a:r>
              <a:rPr lang="ru-RU" sz="1600" b="1" dirty="0">
                <a:latin typeface="Tahoma"/>
                <a:ea typeface="Tahoma"/>
                <a:cs typeface="Tahoma"/>
              </a:rPr>
              <a:t>«Сахалинский Фонд развития предпринимательства»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Предоставление </a:t>
            </a:r>
            <a:r>
              <a:rPr lang="ru-RU" sz="1600" dirty="0" err="1">
                <a:latin typeface="Tahoma"/>
                <a:ea typeface="Tahoma"/>
                <a:cs typeface="Tahoma"/>
              </a:rPr>
              <a:t>микрозайма</a:t>
            </a:r>
            <a:r>
              <a:rPr lang="ru-RU" sz="1600" dirty="0">
                <a:latin typeface="Tahoma"/>
                <a:ea typeface="Tahoma"/>
                <a:cs typeface="Tahoma"/>
              </a:rPr>
              <a:t> и льготного кредита для малого и среднего бизнеса.</a:t>
            </a:r>
          </a:p>
          <a:p>
            <a:pPr>
              <a:spcBef>
                <a:spcPct val="0"/>
              </a:spcBef>
            </a:pPr>
            <a:endParaRPr lang="ru-RU" sz="1600" b="1" dirty="0" smtClean="0">
              <a:latin typeface="Tahoma"/>
              <a:ea typeface="Tahoma"/>
              <a:cs typeface="Tahoma"/>
            </a:endParaRPr>
          </a:p>
          <a:p>
            <a:pPr>
              <a:spcBef>
                <a:spcPct val="0"/>
              </a:spcBef>
            </a:pPr>
            <a:r>
              <a:rPr lang="ru-RU" sz="1600" b="1" dirty="0" smtClean="0">
                <a:latin typeface="Tahoma"/>
                <a:ea typeface="Tahoma"/>
                <a:cs typeface="Tahoma"/>
              </a:rPr>
              <a:t>Муниципальное образование «Холмский городской округ»</a:t>
            </a:r>
          </a:p>
          <a:p>
            <a:pPr>
              <a:spcBef>
                <a:spcPct val="0"/>
              </a:spcBef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Предоставление субсидии на возмещение затрат:</a:t>
            </a:r>
            <a:endParaRPr lang="en-US" sz="1600" dirty="0" smtClean="0">
              <a:latin typeface="Tahoma"/>
              <a:ea typeface="Tahoma"/>
              <a:cs typeface="Tahoma"/>
            </a:endParaRP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На реализацию инвестиционного проекта</a:t>
            </a:r>
            <a:endParaRPr lang="en-US" sz="1600" dirty="0" smtClean="0">
              <a:latin typeface="Tahoma"/>
              <a:ea typeface="Tahoma"/>
              <a:cs typeface="Tahoma"/>
            </a:endParaRP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 smtClean="0">
                <a:latin typeface="Tahoma"/>
                <a:ea typeface="Tahoma"/>
                <a:cs typeface="Tahoma"/>
              </a:rPr>
              <a:t>На </a:t>
            </a:r>
            <a:r>
              <a:rPr lang="ru-RU" sz="1600" dirty="0">
                <a:latin typeface="Tahoma"/>
                <a:ea typeface="Tahoma"/>
                <a:cs typeface="Tahoma"/>
              </a:rPr>
              <a:t>уплату процентов по кредитам, полученным в российских кредитных организациях 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На уплату лизинговых платежей по договорам финансовой аренды (лизинга) и первого взноса при заключении договора лизинга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r>
              <a:rPr lang="ru-RU" sz="1600" dirty="0">
                <a:latin typeface="Tahoma"/>
                <a:ea typeface="Tahoma"/>
                <a:cs typeface="Tahoma"/>
              </a:rPr>
              <a:t>На приобретение </a:t>
            </a:r>
            <a:r>
              <a:rPr lang="ru-RU" sz="1600" dirty="0" smtClean="0">
                <a:latin typeface="Tahoma"/>
                <a:ea typeface="Tahoma"/>
                <a:cs typeface="Tahoma"/>
              </a:rPr>
              <a:t>оборудования</a:t>
            </a:r>
          </a:p>
          <a:p>
            <a:pPr marL="453390" lvl="1" indent="-226695">
              <a:spcBef>
                <a:spcPct val="0"/>
              </a:spcBef>
              <a:buFont typeface="Arial"/>
              <a:buChar char="•"/>
            </a:pPr>
            <a:endParaRPr lang="ru-RU" sz="1600" dirty="0">
              <a:latin typeface="Tahoma"/>
              <a:ea typeface="Tahoma"/>
              <a:cs typeface="Tahoma"/>
            </a:endParaRPr>
          </a:p>
        </p:txBody>
      </p:sp>
      <p:pic>
        <p:nvPicPr>
          <p:cNvPr id="1026" name="Picture 2" descr="https://admmaloyaroslavec.ru/sites/default/files/2af129e6c4a86631dbc001ee3004d30e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307" y="2130486"/>
            <a:ext cx="8408693" cy="665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/>
          <a:srcRect l="18873" r="17953"/>
          <a:stretch>
            <a:fillRect/>
          </a:stretch>
        </p:blipFill>
        <p:spPr>
          <a:xfrm>
            <a:off x="16611600" y="190500"/>
            <a:ext cx="1407849" cy="1408661"/>
          </a:xfrm>
          <a:prstGeom prst="rect">
            <a:avLst/>
          </a:prstGeom>
        </p:spPr>
      </p:pic>
      <p:sp>
        <p:nvSpPr>
          <p:cNvPr id="10" name="TextBox 6"/>
          <p:cNvSpPr txBox="1"/>
          <p:nvPr/>
        </p:nvSpPr>
        <p:spPr>
          <a:xfrm>
            <a:off x="9110868" y="342900"/>
            <a:ext cx="4283494" cy="40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444"/>
              </a:lnSpc>
              <a:spcBef>
                <a:spcPct val="0"/>
              </a:spcBef>
            </a:pPr>
            <a:r>
              <a:rPr lang="ru-RU" sz="2460" dirty="0" smtClean="0">
                <a:solidFill>
                  <a:srgbClr val="000000"/>
                </a:solidFill>
                <a:latin typeface="Artegra Sans Condensed"/>
              </a:rPr>
              <a:t>МО «Холмский городской округ»</a:t>
            </a:r>
            <a:endParaRPr lang="en-US" sz="2460" dirty="0">
              <a:solidFill>
                <a:srgbClr val="000000"/>
              </a:solidFill>
              <a:latin typeface="Artegra Sans Condensed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562467" y="204605"/>
            <a:ext cx="1440513" cy="1572106"/>
          </a:xfrm>
          <a:prstGeom prst="rect">
            <a:avLst/>
          </a:prstGeom>
        </p:spPr>
      </p:pic>
      <p:pic>
        <p:nvPicPr>
          <p:cNvPr id="12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15069951" y="175471"/>
            <a:ext cx="1516964" cy="160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5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05214" y="4064957"/>
            <a:ext cx="7816958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latin typeface="Artegra Sans Condensed" panose="020B0604020202020204" charset="0"/>
              </a:rPr>
              <a:t>kholmsk.sakhalin.gov.ru</a:t>
            </a:r>
          </a:p>
          <a:p>
            <a:pPr>
              <a:lnSpc>
                <a:spcPts val="4200"/>
              </a:lnSpc>
            </a:pPr>
            <a:endParaRPr lang="ru-RU" sz="3000" dirty="0"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r>
              <a:rPr lang="en-US" sz="3000" dirty="0">
                <a:latin typeface="Artegra Sans Condensed" panose="020B0604020202020204" charset="0"/>
              </a:rPr>
              <a:t>E-mail: kholmsk@sakhalin.gov.ru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ru-RU" sz="3000" dirty="0"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latin typeface="Artegra Sans Condensed" panose="020B0604020202020204" charset="0"/>
              </a:rPr>
              <a:t>тел</a:t>
            </a:r>
            <a:r>
              <a:rPr lang="en-US" sz="3000" dirty="0">
                <a:latin typeface="Artegra Sans Condensed" panose="020B0604020202020204" charset="0"/>
              </a:rPr>
              <a:t>: </a:t>
            </a:r>
            <a:r>
              <a:rPr lang="ru-RU" sz="3000" dirty="0">
                <a:latin typeface="Artegra Sans Condensed" panose="020B0604020202020204" charset="0"/>
              </a:rPr>
              <a:t>84243320563, 84243320396</a:t>
            </a:r>
            <a:endParaRPr lang="en-US" sz="3000" dirty="0"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414403" y="5045911"/>
            <a:ext cx="858769" cy="67608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480230" y="6034960"/>
            <a:ext cx="769752" cy="7697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442320" y="4032390"/>
            <a:ext cx="699197" cy="69919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738337" y="2933700"/>
            <a:ext cx="3350711" cy="49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КОНТАКТЫ</a:t>
            </a: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015550"/>
            <a:ext cx="3847159" cy="4791858"/>
          </a:xfrm>
          <a:prstGeom prst="rect">
            <a:avLst/>
          </a:prstGeom>
        </p:spPr>
      </p:pic>
      <p:pic>
        <p:nvPicPr>
          <p:cNvPr id="12" name="Picture 2" descr="https://vsedlyastroiki.ru/pictures/content/2012_07/35439_large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1" t="7474" r="18905" b="5502"/>
          <a:stretch/>
        </p:blipFill>
        <p:spPr bwMode="auto">
          <a:xfrm>
            <a:off x="12877800" y="2933700"/>
            <a:ext cx="4548757" cy="480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5174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9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9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345</Words>
  <Application>Microsoft Office PowerPoint</Application>
  <PresentationFormat>Произвольный</PresentationFormat>
  <Paragraphs>67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Intro</vt:lpstr>
      <vt:lpstr>Arial</vt:lpstr>
      <vt:lpstr>Open Sans</vt:lpstr>
      <vt:lpstr>Calibri</vt:lpstr>
      <vt:lpstr>Artegra Sans Condensed</vt:lpstr>
      <vt:lpstr>Tahoma</vt:lpstr>
      <vt:lpstr>Open Sans Extrabold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Лукьянова Арина Юрьевна</dc:creator>
  <cp:lastModifiedBy>Лукьянова Арина Юрьевна</cp:lastModifiedBy>
  <cp:revision>30</cp:revision>
  <cp:lastPrinted>2023-03-20T06:09:15Z</cp:lastPrinted>
  <dcterms:created xsi:type="dcterms:W3CDTF">2006-08-16T00:00:00Z</dcterms:created>
  <dcterms:modified xsi:type="dcterms:W3CDTF">2023-03-23T00:43:45Z</dcterms:modified>
  <dc:identifier>DAFcX9Ni4ls</dc:identifier>
</cp:coreProperties>
</file>