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68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355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09.04.2025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09.04.2025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09.04.2025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3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3626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Курильский муниципальный округ,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2747" y="3130986"/>
            <a:ext cx="6129622" cy="119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Развитие животноводства </a:t>
            </a:r>
            <a:endParaRPr lang="ru-RU" sz="44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20684" y="313485"/>
            <a:ext cx="3002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Развитие животноводства 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93970" y="2495983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2" name="Rectangle 5"/>
          <p:cNvSpPr/>
          <p:nvPr/>
        </p:nvSpPr>
        <p:spPr bwMode="auto">
          <a:xfrm>
            <a:off x="2372319" y="3087139"/>
            <a:ext cx="1898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93970" y="2944089"/>
            <a:ext cx="1539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До 500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1114" y="3028149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295941" y="1182600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6" name="Rectangle 5"/>
          <p:cNvSpPr/>
          <p:nvPr/>
        </p:nvSpPr>
        <p:spPr bwMode="auto">
          <a:xfrm>
            <a:off x="320684" y="1759920"/>
            <a:ext cx="7526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Инвестиционная площадка, расположенная в районе р. </a:t>
            </a:r>
            <a:r>
              <a:rPr lang="ru-RU" sz="14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Куйбышевка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 Курильского района, предлагаемая для развития животноводства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320684" y="4667623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Рынки сбыта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8" name="Rectangle 5"/>
          <p:cNvSpPr/>
          <p:nvPr/>
        </p:nvSpPr>
        <p:spPr bwMode="auto">
          <a:xfrm>
            <a:off x="320684" y="5102536"/>
            <a:ext cx="1026114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Потребность жителей Курильского муниципального округа в сельскохозяйственной продукции составляет:</a:t>
            </a:r>
          </a:p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м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олоко – 786,4 т., мясо – 285,4 т., яйцо – 1436,8 тыс. шт.</a:t>
            </a:r>
          </a:p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Реализация товара может осуществляться в с. Горное, с. Горячие Ключи, г. Курильск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309335" y="3457903"/>
            <a:ext cx="1313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До 15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1416244" y="3594113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860160" y="3565624"/>
            <a:ext cx="3813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318713" y="3974181"/>
            <a:ext cx="1316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13,82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1362352" y="4134545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га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7" name="Rectangle 5"/>
          <p:cNvSpPr/>
          <p:nvPr/>
        </p:nvSpPr>
        <p:spPr bwMode="auto">
          <a:xfrm>
            <a:off x="1741114" y="4104711"/>
            <a:ext cx="19992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 застройки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303945" y="1087405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26703" y="1871320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13,82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306552" y="1990847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га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1636889" y="1963608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303945" y="2430759"/>
            <a:ext cx="62408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земель: земли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сельскохозяйственного назначения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8" name="Rectangle 5"/>
          <p:cNvSpPr/>
          <p:nvPr/>
        </p:nvSpPr>
        <p:spPr bwMode="auto">
          <a:xfrm>
            <a:off x="320684" y="2738536"/>
            <a:ext cx="473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использования: садоводство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320162" y="3951781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333372" y="4423353"/>
            <a:ext cx="52145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возможно подключение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1" name="Rectangle 5"/>
          <p:cNvSpPr/>
          <p:nvPr/>
        </p:nvSpPr>
        <p:spPr bwMode="auto">
          <a:xfrm>
            <a:off x="333372" y="4685036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Газоснабжение – отсутствует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320162" y="4938579"/>
            <a:ext cx="4592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возможно подключение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333372" y="5233552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возможно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4" name="Rectangle 5"/>
          <p:cNvSpPr/>
          <p:nvPr/>
        </p:nvSpPr>
        <p:spPr bwMode="auto">
          <a:xfrm>
            <a:off x="333372" y="5493629"/>
            <a:ext cx="4592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Ливневая канализация – отсутствует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326703" y="3058843"/>
            <a:ext cx="47036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участка: </a:t>
            </a:r>
            <a:r>
              <a:rPr lang="ru-RU" sz="1400" dirty="0" smtClean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аренда </a:t>
            </a:r>
            <a:r>
              <a:rPr lang="ru-RU" sz="1400" dirty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через аукцион, право размещения некапитального объекта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741" y="1088472"/>
            <a:ext cx="4596244" cy="56067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8456" y="1498481"/>
            <a:ext cx="16065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65:26:0000003</a:t>
            </a:r>
          </a:p>
        </p:txBody>
      </p:sp>
      <p:sp>
        <p:nvSpPr>
          <p:cNvPr id="25" name="Rectangle 5"/>
          <p:cNvSpPr/>
          <p:nvPr/>
        </p:nvSpPr>
        <p:spPr bwMode="auto">
          <a:xfrm>
            <a:off x="320684" y="313485"/>
            <a:ext cx="3002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Развитие животноводства 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982891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326557" y="1337988"/>
            <a:ext cx="3531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Курильские острова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9" name="Прямоугольник: скругленные углы 88">
            <a:extLst>
              <a:ext uri="{FF2B5EF4-FFF2-40B4-BE49-F238E27FC236}">
                <a16:creationId xmlns:a16="http://schemas.microsoft.com/office/drawing/2014/main" id="{CB87F24B-5DEA-0985-DBE9-C17A014D9B77}"/>
              </a:ext>
            </a:extLst>
          </p:cNvPr>
          <p:cNvSpPr/>
          <p:nvPr/>
        </p:nvSpPr>
        <p:spPr>
          <a:xfrm>
            <a:off x="7831093" y="1109224"/>
            <a:ext cx="4265658" cy="5612251"/>
          </a:xfrm>
          <a:prstGeom prst="roundRect">
            <a:avLst>
              <a:gd name="adj" fmla="val 1277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 bwMode="auto">
          <a:xfrm>
            <a:off x="8845876" y="1198397"/>
            <a:ext cx="298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400" dirty="0" smtClean="0">
                <a:solidFill>
                  <a:schemeClr val="bg1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Специальные условия</a:t>
            </a:r>
            <a:endParaRPr lang="ru-RU" sz="2400" dirty="0">
              <a:solidFill>
                <a:schemeClr val="bg1"/>
              </a:solidFill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28" name="object 28"/>
          <p:cNvSpPr txBox="1"/>
          <p:nvPr/>
        </p:nvSpPr>
        <p:spPr>
          <a:xfrm>
            <a:off x="8097804" y="2239979"/>
            <a:ext cx="2444115" cy="122364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Возмещение</a:t>
            </a:r>
            <a:r>
              <a:rPr sz="1400" b="1" spc="-4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затрат*: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инфраструктуру</a:t>
            </a:r>
            <a:endParaRPr sz="1400" dirty="0">
              <a:latin typeface="Gotham Pro"/>
              <a:cs typeface="Gotham Pro"/>
            </a:endParaRPr>
          </a:p>
          <a:p>
            <a:pPr marL="12700" marR="5080">
              <a:lnSpc>
                <a:spcPct val="150000"/>
              </a:lnSpc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 проценты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кредитам  На покупку</a:t>
            </a:r>
            <a:r>
              <a:rPr sz="1400" spc="-6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оборудования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29" name="object 27"/>
          <p:cNvSpPr txBox="1"/>
          <p:nvPr/>
        </p:nvSpPr>
        <p:spPr>
          <a:xfrm>
            <a:off x="8104789" y="3580358"/>
            <a:ext cx="2673350" cy="62230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6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Дополнительные</a:t>
            </a:r>
            <a:r>
              <a:rPr sz="1400" b="1" spc="-5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меры: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Свободная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таможенная</a:t>
            </a:r>
            <a:r>
              <a:rPr sz="1400" spc="-8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зона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0" name="object 29"/>
          <p:cNvSpPr txBox="1"/>
          <p:nvPr/>
        </p:nvSpPr>
        <p:spPr>
          <a:xfrm>
            <a:off x="8097803" y="4199478"/>
            <a:ext cx="3998947" cy="676467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Иностранная сила вне</a:t>
            </a:r>
            <a:r>
              <a:rPr sz="1400" spc="-8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квот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Земельный </a:t>
            </a:r>
            <a:r>
              <a:rPr sz="1400" spc="5" dirty="0" err="1">
                <a:solidFill>
                  <a:srgbClr val="FFFFFF"/>
                </a:solidFill>
                <a:latin typeface="Gotham Pro"/>
                <a:cs typeface="Gotham Pro"/>
              </a:rPr>
              <a:t>участок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lang="ru-RU" sz="1400" dirty="0" smtClean="0">
                <a:solidFill>
                  <a:srgbClr val="FFFFFF"/>
                </a:solidFill>
                <a:latin typeface="Gotham Pro"/>
                <a:cs typeface="Gotham Pro"/>
              </a:rPr>
              <a:t>в аренду без торгов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1" name="object 25"/>
          <p:cNvSpPr txBox="1"/>
          <p:nvPr/>
        </p:nvSpPr>
        <p:spPr>
          <a:xfrm>
            <a:off x="8070647" y="5403867"/>
            <a:ext cx="336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*на уплату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процентов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инвестиционным 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кредитам - 700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</a:t>
            </a:r>
            <a:r>
              <a:rPr sz="1200" spc="1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рублей;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132" name="object 26"/>
          <p:cNvSpPr txBox="1"/>
          <p:nvPr/>
        </p:nvSpPr>
        <p:spPr>
          <a:xfrm>
            <a:off x="8074202" y="5941484"/>
            <a:ext cx="309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остальным направлениям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- 100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  рублей.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326557" y="183050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536357" y="1830500"/>
            <a:ext cx="2743200" cy="60960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5431957" y="183050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CE30BF86-195E-297C-590F-496D78600F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677031" y="1950634"/>
            <a:ext cx="375337" cy="369332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337763" y="1889816"/>
            <a:ext cx="203498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НАЛОГОВЫЕ ПРЕФЕРЕНЦИИ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38221" y="1911750"/>
            <a:ext cx="216364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СТАНДАРТНЫЕ УСЛОВИЯ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594537" y="2032982"/>
            <a:ext cx="156439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sz="2800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КОРФ</a:t>
            </a:r>
            <a:endParaRPr lang="ru-RU" sz="2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303504" y="4262835"/>
            <a:ext cx="7179336" cy="813688"/>
            <a:chOff x="288264" y="4108608"/>
            <a:chExt cx="7179336" cy="962339"/>
          </a:xfrm>
        </p:grpSpPr>
        <p:sp>
          <p:nvSpPr>
            <p:cNvPr id="70" name="Скругленный прямоугольник 69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20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1,5%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ЗЕМЛЮ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290300" y="6024232"/>
            <a:ext cx="7179336" cy="813688"/>
            <a:chOff x="288264" y="4108608"/>
            <a:chExt cx="7179336" cy="962339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653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7,6%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10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30%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СТРАХОВЫЕ ВЗНОСЫ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290300" y="5144916"/>
            <a:ext cx="7192540" cy="813687"/>
            <a:chOff x="288264" y="4108608"/>
            <a:chExt cx="7192540" cy="962339"/>
          </a:xfrm>
        </p:grpSpPr>
        <p:sp>
          <p:nvSpPr>
            <p:cNvPr id="88" name="Скругленный прямоугольник 87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573587" y="4258497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20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675664" y="4255541"/>
              <a:ext cx="1805140" cy="624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рассчитывается индивидуально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ТРАНСПОРТ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318289" y="3385645"/>
            <a:ext cx="7179336" cy="813688"/>
            <a:chOff x="288264" y="4108608"/>
            <a:chExt cx="7179336" cy="962339"/>
          </a:xfrm>
        </p:grpSpPr>
        <p:sp>
          <p:nvSpPr>
            <p:cNvPr id="97" name="Скругленный прямоугольник 96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2574748" y="422786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20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56" name="Скругленный прямоугольник 155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2,2%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58" name="Скругленный прямоугольник 157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ИМУЩЕСТВО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60" name="Группа 159"/>
          <p:cNvGrpSpPr/>
          <p:nvPr/>
        </p:nvGrpSpPr>
        <p:grpSpPr>
          <a:xfrm>
            <a:off x="303504" y="2517592"/>
            <a:ext cx="7179336" cy="813688"/>
            <a:chOff x="288264" y="4108608"/>
            <a:chExt cx="7179336" cy="962339"/>
          </a:xfrm>
        </p:grpSpPr>
        <p:sp>
          <p:nvSpPr>
            <p:cNvPr id="161" name="Скругленный прямоугольник 160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20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65" name="Скругленный прямоугольник 164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67" name="Скругленный прямоугольник 166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288264" y="4280896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ПРИБЫЛЬ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sp>
        <p:nvSpPr>
          <p:cNvPr id="99" name="Rectangle 5"/>
          <p:cNvSpPr/>
          <p:nvPr/>
        </p:nvSpPr>
        <p:spPr bwMode="auto">
          <a:xfrm>
            <a:off x="320684" y="313485"/>
            <a:ext cx="3002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Развитие животноводства 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176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263</Words>
  <Application>Microsoft Office PowerPoint</Application>
  <DocSecurity>0</DocSecurity>
  <PresentationFormat>Широкоэкранный</PresentationFormat>
  <Paragraphs>71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Gotham Pro</vt:lpstr>
      <vt:lpstr>Gotham Pro Black</vt:lpstr>
      <vt:lpstr>Gotham Pro Light</vt:lpstr>
      <vt:lpstr>Gotham Pro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60</cp:revision>
  <dcterms:created xsi:type="dcterms:W3CDTF">2024-05-13T08:47:00Z</dcterms:created>
  <dcterms:modified xsi:type="dcterms:W3CDTF">2025-04-09T01:29:59Z</dcterms:modified>
  <cp:category/>
  <dc:identifier/>
  <cp:contentStatus/>
  <dc:language/>
  <cp:version/>
</cp:coreProperties>
</file>