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sldIdLst>
    <p:sldId id="256" r:id="rId2"/>
    <p:sldId id="258" r:id="rId3"/>
    <p:sldId id="264" r:id="rId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355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28.03.2025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28.03.2025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28.03.2025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28.03.2025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28.03.2025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582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Александровск-Сахалинский муниципальный округ Сахалинской области</a:t>
            </a:r>
          </a:p>
          <a:p>
            <a:pPr algn="ctr"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 2025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371123" y="3155354"/>
            <a:ext cx="5794545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Создание водно-оздоровительных комплекса</a:t>
            </a:r>
            <a:endParaRPr lang="ru-RU" sz="44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297108" y="367150"/>
            <a:ext cx="9882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Аренда здания муниципальной бани для оказания водно-оздоровительных услуг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79692" y="2661820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</a:p>
        </p:txBody>
      </p:sp>
      <p:sp>
        <p:nvSpPr>
          <p:cNvPr id="12" name="Rectangle 5"/>
          <p:cNvSpPr/>
          <p:nvPr/>
        </p:nvSpPr>
        <p:spPr bwMode="auto">
          <a:xfrm>
            <a:off x="1555856" y="3168640"/>
            <a:ext cx="21435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279692" y="3077177"/>
            <a:ext cx="631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10</a:t>
            </a:r>
            <a:r>
              <a:rPr lang="en-US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8452" y="3150788"/>
            <a:ext cx="8338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247186" y="3992404"/>
            <a:ext cx="997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6000</a:t>
            </a:r>
            <a:r>
              <a:rPr lang="en-US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9" name="Rectangle 5"/>
          <p:cNvSpPr/>
          <p:nvPr/>
        </p:nvSpPr>
        <p:spPr bwMode="auto">
          <a:xfrm>
            <a:off x="2029169" y="4088248"/>
            <a:ext cx="3535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посещений в год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286646" y="1048984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</a:p>
        </p:txBody>
      </p:sp>
      <p:sp>
        <p:nvSpPr>
          <p:cNvPr id="26" name="Rectangle 5"/>
          <p:cNvSpPr/>
          <p:nvPr/>
        </p:nvSpPr>
        <p:spPr bwMode="auto">
          <a:xfrm>
            <a:off x="286646" y="1492269"/>
            <a:ext cx="79934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В муниципальном округе проживает 9,6 тыс. человек, из них 8,5 тыс. человек проживают в г. Александровск-Сахалинский. В настоящее время муниципальная баня эксплуатируется 2 раза в неделю. Ежегодно баню посещает более 6,0 тыс. человек. В 2022 году здание было капитально отремонтировано. Однако часть помещений не используется, имея при этом коммерческий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потенциал.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297108" y="4985941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Gotham Pro Black" panose="02000903040000020004" pitchFamily="2" charset="0"/>
                <a:cs typeface="Gotham Pro Black" panose="02000903040000020004" pitchFamily="2" charset="0"/>
              </a:rPr>
              <a:t>Рынки сбыта</a:t>
            </a:r>
          </a:p>
        </p:txBody>
      </p:sp>
      <p:sp>
        <p:nvSpPr>
          <p:cNvPr id="28" name="Rectangle 5"/>
          <p:cNvSpPr/>
          <p:nvPr/>
        </p:nvSpPr>
        <p:spPr bwMode="auto">
          <a:xfrm>
            <a:off x="291129" y="5377395"/>
            <a:ext cx="37994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Жители и гости г. Александровск-Сахалинского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266989" y="3537683"/>
            <a:ext cx="4491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5</a:t>
            </a:r>
            <a:r>
              <a:rPr lang="en-US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624112" y="3692699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ед.</a:t>
            </a:r>
          </a:p>
        </p:txBody>
      </p:sp>
      <p:sp>
        <p:nvSpPr>
          <p:cNvPr id="32" name="Rectangle 5"/>
          <p:cNvSpPr/>
          <p:nvPr/>
        </p:nvSpPr>
        <p:spPr bwMode="auto">
          <a:xfrm>
            <a:off x="1129951" y="3630016"/>
            <a:ext cx="43332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</a:t>
            </a:r>
          </a:p>
        </p:txBody>
      </p:sp>
      <p:sp>
        <p:nvSpPr>
          <p:cNvPr id="34" name="TextBox 33"/>
          <p:cNvSpPr txBox="1"/>
          <p:nvPr/>
        </p:nvSpPr>
        <p:spPr bwMode="auto">
          <a:xfrm>
            <a:off x="1405890" y="4149119"/>
            <a:ext cx="91539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чел.</a:t>
            </a:r>
          </a:p>
        </p:txBody>
      </p:sp>
      <p:sp>
        <p:nvSpPr>
          <p:cNvPr id="35" name="TextBox 34"/>
          <p:cNvSpPr txBox="1"/>
          <p:nvPr/>
        </p:nvSpPr>
        <p:spPr bwMode="auto">
          <a:xfrm>
            <a:off x="274445" y="4457230"/>
            <a:ext cx="109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583,7</a:t>
            </a:r>
            <a:r>
              <a:rPr lang="en-US" sz="28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1405890" y="4613945"/>
            <a:ext cx="833860" cy="264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Кв. м</a:t>
            </a:r>
            <a:r>
              <a:rPr lang="ru-RU" sz="1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.</a:t>
            </a:r>
          </a:p>
        </p:txBody>
      </p:sp>
      <p:sp>
        <p:nvSpPr>
          <p:cNvPr id="37" name="Rectangle 5"/>
          <p:cNvSpPr/>
          <p:nvPr/>
        </p:nvSpPr>
        <p:spPr bwMode="auto">
          <a:xfrm>
            <a:off x="2108386" y="4549563"/>
            <a:ext cx="18982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площадь здания</a:t>
            </a:r>
          </a:p>
        </p:txBody>
      </p:sp>
      <p:sp>
        <p:nvSpPr>
          <p:cNvPr id="41" name="TextBox 40"/>
          <p:cNvSpPr txBox="1"/>
          <p:nvPr/>
        </p:nvSpPr>
        <p:spPr bwMode="auto">
          <a:xfrm>
            <a:off x="291129" y="5744327"/>
            <a:ext cx="5070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Gotham Pro Black" panose="02000903040000020004" pitchFamily="2" charset="0"/>
                <a:cs typeface="Gotham Pro Black" panose="02000903040000020004" pitchFamily="2" charset="0"/>
              </a:rPr>
              <a:t>Дополнительная информация</a:t>
            </a:r>
          </a:p>
        </p:txBody>
      </p:sp>
      <p:sp>
        <p:nvSpPr>
          <p:cNvPr id="42" name="Rectangle 5"/>
          <p:cNvSpPr/>
          <p:nvPr/>
        </p:nvSpPr>
        <p:spPr bwMode="auto">
          <a:xfrm>
            <a:off x="291129" y="6192166"/>
            <a:ext cx="79934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Администрацией округа заключается муниципальный контракт на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оказание помывочных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услуг для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отдельных категорий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граждан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1D26EC-AFFF-45F9-BDEF-260F7EB586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28"/>
          <a:stretch/>
        </p:blipFill>
        <p:spPr>
          <a:xfrm rot="5400000">
            <a:off x="8438879" y="2565655"/>
            <a:ext cx="3885846" cy="31112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351985" y="1435283"/>
            <a:ext cx="1824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b="0" i="0" dirty="0"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65:21:0000018:98</a:t>
            </a:r>
            <a:r>
              <a:rPr lang="en-US" sz="1400" b="1" dirty="0"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endParaRPr lang="ru-RU" sz="1400" b="1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260793" y="1946405"/>
            <a:ext cx="1969127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2800" b="1" i="0" dirty="0">
                <a:solidFill>
                  <a:srgbClr val="0070C0"/>
                </a:solidFill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583,7 </a:t>
            </a:r>
            <a:endParaRPr lang="ru-RU" sz="2800" b="1" dirty="0">
              <a:solidFill>
                <a:srgbClr val="0070C0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Rectangle 5"/>
          <p:cNvSpPr/>
          <p:nvPr/>
        </p:nvSpPr>
        <p:spPr bwMode="auto">
          <a:xfrm>
            <a:off x="1759424" y="1826687"/>
            <a:ext cx="1763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площадь</a:t>
            </a:r>
          </a:p>
        </p:txBody>
      </p:sp>
      <p:sp>
        <p:nvSpPr>
          <p:cNvPr id="17" name="Rectangle 5"/>
          <p:cNvSpPr/>
          <p:nvPr/>
        </p:nvSpPr>
        <p:spPr bwMode="auto">
          <a:xfrm>
            <a:off x="281462" y="2349341"/>
            <a:ext cx="55588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Категория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земель: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земли населенного пункта</a:t>
            </a:r>
          </a:p>
        </p:txBody>
      </p:sp>
      <p:sp>
        <p:nvSpPr>
          <p:cNvPr id="18" name="Rectangle 5"/>
          <p:cNvSpPr/>
          <p:nvPr/>
        </p:nvSpPr>
        <p:spPr bwMode="auto">
          <a:xfrm>
            <a:off x="260793" y="2645800"/>
            <a:ext cx="47327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Вид разрешенного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использования: бытовое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обслуживание населения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281462" y="3834684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</a:p>
        </p:txBody>
      </p:sp>
      <p:sp>
        <p:nvSpPr>
          <p:cNvPr id="25" name="Rectangle 5"/>
          <p:cNvSpPr/>
          <p:nvPr/>
        </p:nvSpPr>
        <p:spPr bwMode="auto">
          <a:xfrm>
            <a:off x="279692" y="4296349"/>
            <a:ext cx="506737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О</a:t>
            </a:r>
            <a:r>
              <a:rPr lang="ru-RU" sz="1400" b="0" i="0" dirty="0"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тдельно стоящее, одноэтажное нежилое здание. Здание оборудовано центральным: электроснабжением, водоснабжением, водоотведением, электрическими водонагревателями. </a:t>
            </a:r>
            <a:r>
              <a:rPr lang="ru-RU" sz="1400" b="0" i="0" dirty="0" smtClean="0"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/>
            </a:r>
            <a:br>
              <a:rPr lang="ru-RU" sz="1400" b="0" i="0" dirty="0" smtClean="0">
                <a:effectLst/>
                <a:latin typeface="Gotham Pro" panose="02000503040000020004" pitchFamily="2" charset="0"/>
                <a:cs typeface="Gotham Pro" panose="02000503040000020004" pitchFamily="2" charset="0"/>
              </a:rPr>
            </a:br>
            <a:r>
              <a:rPr lang="ru-RU" sz="1400" b="0" i="0" dirty="0" smtClean="0"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В </a:t>
            </a:r>
            <a:r>
              <a:rPr lang="ru-RU" sz="1400" b="0" i="0" dirty="0">
                <a:effectLst/>
                <a:latin typeface="Gotham Pro" panose="02000503040000020004" pitchFamily="2" charset="0"/>
                <a:cs typeface="Gotham Pro" panose="02000503040000020004" pitchFamily="2" charset="0"/>
              </a:rPr>
              <a:t>здании расположены помещения: помывочные, парная, раздевалка, душевые, сауна, холл, а также иные помещения, потенциально пригодные к использованию для оказания услуг бытового обслуживания.</a:t>
            </a:r>
            <a:endParaRPr lang="ru-RU" sz="1400" b="1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281462" y="3169020"/>
            <a:ext cx="47327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объекта: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аренда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через аукцион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E54EA8-A8D2-4456-9E11-73A169117A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488" b="10692"/>
          <a:stretch/>
        </p:blipFill>
        <p:spPr>
          <a:xfrm>
            <a:off x="5347063" y="1325017"/>
            <a:ext cx="6602668" cy="452545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18447" y="1904336"/>
            <a:ext cx="420308" cy="2609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300"/>
              </a:lnSpc>
            </a:pPr>
            <a:r>
              <a:rPr lang="ru-RU" sz="1600" b="1" dirty="0">
                <a:solidFill>
                  <a:srgbClr val="0070C0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м</a:t>
            </a:r>
            <a:r>
              <a:rPr lang="ru-RU" sz="1600" b="1" baseline="30000" dirty="0">
                <a:solidFill>
                  <a:srgbClr val="0070C0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2</a:t>
            </a:r>
            <a:endParaRPr lang="ru-RU" sz="1400" b="1" dirty="0">
              <a:solidFill>
                <a:srgbClr val="0070C0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1462" y="1078051"/>
            <a:ext cx="3390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</a:p>
        </p:txBody>
      </p:sp>
      <p:sp>
        <p:nvSpPr>
          <p:cNvPr id="21" name="Rectangle 5"/>
          <p:cNvSpPr/>
          <p:nvPr/>
        </p:nvSpPr>
        <p:spPr bwMode="auto">
          <a:xfrm>
            <a:off x="297108" y="367150"/>
            <a:ext cx="9882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Аренда здания муниципальной бани для оказания водно-оздоровительных услуг</a:t>
            </a:r>
          </a:p>
        </p:txBody>
      </p:sp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1746</TotalTime>
  <Words>188</Words>
  <Application>Microsoft Office PowerPoint</Application>
  <DocSecurity>0</DocSecurity>
  <PresentationFormat>Широкоэкранный</PresentationFormat>
  <Paragraphs>35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Gotham Pro</vt:lpstr>
      <vt:lpstr>Gotham Pro Black</vt:lpstr>
      <vt:lpstr>Office Theme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Mininvest</cp:lastModifiedBy>
  <cp:revision>62</cp:revision>
  <dcterms:created xsi:type="dcterms:W3CDTF">2024-05-13T08:47:00Z</dcterms:created>
  <dcterms:modified xsi:type="dcterms:W3CDTF">2025-03-28T03:25:26Z</dcterms:modified>
  <cp:category/>
  <dc:identifier/>
  <cp:contentStatus/>
  <dc:language/>
  <cp:version/>
</cp:coreProperties>
</file>