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63" r:id="rId3"/>
    <p:sldId id="257" r:id="rId4"/>
    <p:sldId id="262" r:id="rId5"/>
    <p:sldId id="265" r:id="rId6"/>
    <p:sldId id="261" r:id="rId7"/>
    <p:sldId id="259" r:id="rId8"/>
    <p:sldId id="260" r:id="rId9"/>
  </p:sldIdLst>
  <p:sldSz cx="18288000" cy="10287000"/>
  <p:notesSz cx="6797675" cy="9926638"/>
  <p:embeddedFontLst>
    <p:embeddedFont>
      <p:font typeface="Georgia" panose="02040502050405020303" pitchFamily="18" charset="0"/>
      <p:regular r:id="rId10"/>
      <p:bold r:id="rId11"/>
      <p:italic r:id="rId12"/>
      <p:boldItalic r:id="rId13"/>
    </p:embeddedFont>
    <p:embeddedFont>
      <p:font typeface="Trebuchet MS" panose="020B0603020202020204" pitchFamily="34" charset="0"/>
      <p:regular r:id="rId14"/>
      <p:bold r:id="rId15"/>
      <p:italic r:id="rId16"/>
      <p:boldItalic r:id="rId17"/>
    </p:embeddedFont>
    <p:embeddedFont>
      <p:font typeface="Impact" panose="020B0806030902050204" pitchFamily="34" charset="0"/>
      <p:regular r:id="rId18"/>
    </p:embeddedFont>
    <p:embeddedFont>
      <p:font typeface="Arial Unicode MS" panose="020B0604020202020204" charset="-128"/>
      <p:regular r:id="rId19"/>
    </p:embeddedFont>
    <p:embeddedFont>
      <p:font typeface="Artegra Sans Condensed" panose="020B0604020202020204" charset="0"/>
      <p:regular r:id="rId20"/>
    </p:embeddedFont>
    <p:embeddedFont>
      <p:font typeface="Wingdings 2" panose="05020102010507070707" pitchFamily="18" charset="2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5256" autoAdjust="0"/>
  </p:normalViewPr>
  <p:slideViewPr>
    <p:cSldViewPr>
      <p:cViewPr varScale="1">
        <p:scale>
          <a:sx n="71" d="100"/>
          <a:sy n="71" d="100"/>
        </p:scale>
        <p:origin x="63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viewProps" Target="view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10820365" y="5715001"/>
            <a:ext cx="7467638" cy="13663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10820401" y="5845515"/>
            <a:ext cx="7467602" cy="288036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10820401" y="6172751"/>
            <a:ext cx="7467602" cy="13716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10820400" y="6246605"/>
            <a:ext cx="3931920" cy="27432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10820400" y="6299358"/>
            <a:ext cx="3931920" cy="13716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10820400" y="5943600"/>
            <a:ext cx="6126480" cy="4114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14753014" y="6091475"/>
            <a:ext cx="3200400" cy="54864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2" y="5474493"/>
            <a:ext cx="18288000" cy="36625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" y="5513291"/>
            <a:ext cx="18288002" cy="211016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12828102" y="5464635"/>
            <a:ext cx="5459900" cy="37264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18288000" cy="55525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3602831"/>
            <a:ext cx="16916400" cy="2205038"/>
          </a:xfrm>
        </p:spPr>
        <p:txBody>
          <a:bodyPr anchor="b"/>
          <a:lstStyle>
            <a:lvl1pPr>
              <a:defRPr sz="79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5849907"/>
            <a:ext cx="9906000" cy="2628900"/>
          </a:xfrm>
        </p:spPr>
        <p:txBody>
          <a:bodyPr/>
          <a:lstStyle>
            <a:lvl1pPr marL="114299" indent="0" algn="l">
              <a:buNone/>
              <a:defRPr sz="4300">
                <a:solidFill>
                  <a:schemeClr val="tx2"/>
                </a:solidFill>
              </a:defRPr>
            </a:lvl1pPr>
            <a:lvl2pPr marL="816422" indent="0" algn="ctr">
              <a:buNone/>
            </a:lvl2pPr>
            <a:lvl3pPr marL="1632844" indent="0" algn="ctr">
              <a:buNone/>
            </a:lvl3pPr>
            <a:lvl4pPr marL="2449266" indent="0" algn="ctr">
              <a:buNone/>
            </a:lvl4pPr>
            <a:lvl5pPr marL="3265688" indent="0" algn="ctr">
              <a:buNone/>
            </a:lvl5pPr>
            <a:lvl6pPr marL="4082110" indent="0" algn="ctr">
              <a:buNone/>
            </a:lvl6pPr>
            <a:lvl7pPr marL="4898532" indent="0" algn="ctr">
              <a:buNone/>
            </a:lvl7pPr>
            <a:lvl8pPr marL="5714954" indent="0" algn="ctr">
              <a:buNone/>
            </a:lvl8pPr>
            <a:lvl9pPr marL="6531376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411200" y="6309360"/>
            <a:ext cx="1920240" cy="6858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4/27/2023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0820400" y="6307932"/>
            <a:ext cx="2590800" cy="6858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6640176" y="1704"/>
            <a:ext cx="1495424" cy="548640"/>
          </a:xfrm>
        </p:spPr>
        <p:txBody>
          <a:bodyPr/>
          <a:lstStyle>
            <a:lvl1pPr algn="r">
              <a:defRPr sz="3200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4626" y="2971801"/>
            <a:ext cx="15544800" cy="2043113"/>
          </a:xfrm>
        </p:spPr>
        <p:txBody>
          <a:bodyPr anchor="b">
            <a:noAutofit/>
          </a:bodyPr>
          <a:lstStyle>
            <a:lvl1pPr algn="l">
              <a:buNone/>
              <a:defRPr sz="77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44626" y="5050632"/>
            <a:ext cx="15544800" cy="2264568"/>
          </a:xfrm>
        </p:spPr>
        <p:txBody>
          <a:bodyPr anchor="t"/>
          <a:lstStyle>
            <a:lvl1pPr marL="81642" indent="0">
              <a:buNone/>
              <a:defRPr sz="3700" b="0">
                <a:solidFill>
                  <a:schemeClr val="tx2"/>
                </a:solidFill>
              </a:defRPr>
            </a:lvl1pPr>
            <a:lvl2pPr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4400" y="3374137"/>
            <a:ext cx="8077200" cy="6788945"/>
          </a:xfrm>
        </p:spPr>
        <p:txBody>
          <a:bodyPr/>
          <a:lstStyle>
            <a:lvl1pPr>
              <a:defRPr sz="3600"/>
            </a:lvl1pPr>
            <a:lvl2pPr>
              <a:defRPr sz="34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296400" y="3374137"/>
            <a:ext cx="8077200" cy="6788945"/>
          </a:xfrm>
        </p:spPr>
        <p:txBody>
          <a:bodyPr/>
          <a:lstStyle>
            <a:lvl1pPr>
              <a:defRPr sz="3600"/>
            </a:lvl1pPr>
            <a:lvl2pPr>
              <a:defRPr sz="34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1714500"/>
            <a:ext cx="16764000" cy="1604772"/>
          </a:xfrm>
        </p:spPr>
        <p:txBody>
          <a:bodyPr anchor="ctr"/>
          <a:lstStyle>
            <a:lvl1pPr>
              <a:defRPr sz="71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62000" y="3367455"/>
            <a:ext cx="8083296" cy="6858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81642" indent="0">
              <a:buNone/>
              <a:defRPr sz="34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3600" b="1"/>
            </a:lvl2pPr>
            <a:lvl3pPr>
              <a:buNone/>
              <a:defRPr sz="3200" b="1"/>
            </a:lvl3pPr>
            <a:lvl4pPr>
              <a:buNone/>
              <a:defRPr sz="2900" b="1"/>
            </a:lvl4pPr>
            <a:lvl5pPr>
              <a:buNone/>
              <a:defRPr sz="29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9442451" y="3367455"/>
            <a:ext cx="8083550" cy="6858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81642" indent="0">
              <a:buNone/>
              <a:defRPr sz="34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3600" b="1"/>
            </a:lvl2pPr>
            <a:lvl3pPr>
              <a:buNone/>
              <a:defRPr sz="3200" b="1"/>
            </a:lvl3pPr>
            <a:lvl4pPr>
              <a:buNone/>
              <a:defRPr sz="2900" b="1"/>
            </a:lvl4pPr>
            <a:lvl5pPr>
              <a:buNone/>
              <a:defRPr sz="29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762000" y="4062779"/>
            <a:ext cx="8083296" cy="5829300"/>
          </a:xfrm>
        </p:spPr>
        <p:txBody>
          <a:bodyPr/>
          <a:lstStyle>
            <a:lvl1pPr>
              <a:defRPr sz="36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9436609" y="4062779"/>
            <a:ext cx="8083550" cy="5829300"/>
          </a:xfrm>
        </p:spPr>
        <p:txBody>
          <a:bodyPr/>
          <a:lstStyle>
            <a:lvl1pPr>
              <a:defRPr sz="36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4/27/2023</a:t>
            </a:fld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714500"/>
            <a:ext cx="16459200" cy="1604772"/>
          </a:xfrm>
        </p:spPr>
        <p:txBody>
          <a:bodyPr anchor="ctr"/>
          <a:lstStyle>
            <a:lvl1pPr>
              <a:defRPr sz="71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13167360" y="918972"/>
            <a:ext cx="1914528" cy="6858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4/27/2023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0515600" y="918972"/>
            <a:ext cx="2651760" cy="685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6349472" y="3408"/>
            <a:ext cx="1524000" cy="54864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06992" y="1652955"/>
            <a:ext cx="6766560" cy="1316736"/>
          </a:xfrm>
        </p:spPr>
        <p:txBody>
          <a:bodyPr anchor="b"/>
          <a:lstStyle>
            <a:lvl1pPr algn="l">
              <a:buNone/>
              <a:defRPr sz="32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0706992" y="3016091"/>
            <a:ext cx="6766560" cy="6926580"/>
          </a:xfrm>
        </p:spPr>
        <p:txBody>
          <a:bodyPr/>
          <a:lstStyle>
            <a:lvl1pPr marL="16328" indent="0">
              <a:buNone/>
              <a:defRPr sz="2500"/>
            </a:lvl1pPr>
            <a:lvl2pPr>
              <a:buNone/>
              <a:defRPr sz="21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04800" y="1164431"/>
            <a:ext cx="10204704" cy="8778240"/>
          </a:xfrm>
        </p:spPr>
        <p:txBody>
          <a:bodyPr/>
          <a:lstStyle>
            <a:lvl1pPr>
              <a:defRPr sz="5700"/>
            </a:lvl1pPr>
            <a:lvl2pPr>
              <a:defRPr sz="5000"/>
            </a:lvl2pPr>
            <a:lvl3pPr>
              <a:defRPr sz="4300"/>
            </a:lvl3pPr>
            <a:lvl4pPr>
              <a:defRPr sz="3600"/>
            </a:lvl4pPr>
            <a:lvl5pPr>
              <a:defRPr sz="3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80869" y="1663741"/>
            <a:ext cx="1173606" cy="7022456"/>
          </a:xfrm>
        </p:spPr>
        <p:txBody>
          <a:bodyPr vert="vert270" lIns="81642" tIns="0" rIns="81642" anchor="t"/>
          <a:lstStyle>
            <a:lvl1pPr algn="ctr">
              <a:buNone/>
              <a:defRPr sz="36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07342" y="1714500"/>
            <a:ext cx="9144000" cy="6858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57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176886" y="4911463"/>
            <a:ext cx="5181600" cy="3774734"/>
          </a:xfrm>
        </p:spPr>
        <p:txBody>
          <a:bodyPr lIns="0" tIns="0" rIns="81642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300"/>
            </a:lvl1pPr>
            <a:lvl2pPr>
              <a:buFontTx/>
              <a:buNone/>
              <a:defRPr sz="2100"/>
            </a:lvl2pPr>
            <a:lvl3pPr>
              <a:buFontTx/>
              <a:buNone/>
              <a:defRPr sz="1800"/>
            </a:lvl3pPr>
            <a:lvl4pPr>
              <a:buFontTx/>
              <a:buNone/>
              <a:defRPr sz="1600"/>
            </a:lvl4pPr>
            <a:lvl5pPr>
              <a:buFontTx/>
              <a:buNone/>
              <a:defRPr sz="16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3563600" y="1714500"/>
            <a:ext cx="3810000" cy="82296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1714500"/>
            <a:ext cx="12496800" cy="82296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2" y="550228"/>
            <a:ext cx="18288000" cy="126611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18288000" cy="465995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1" y="462415"/>
            <a:ext cx="18288002" cy="13716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10820365" y="540370"/>
            <a:ext cx="7467638" cy="13663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10820401" y="660169"/>
            <a:ext cx="7467602" cy="270053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10814678" y="746256"/>
            <a:ext cx="6126480" cy="4114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14747292" y="883415"/>
            <a:ext cx="3200400" cy="54864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18169932" y="-3002"/>
            <a:ext cx="115252" cy="932688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18088962" y="-3002"/>
            <a:ext cx="54864" cy="932688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18050856" y="-3002"/>
            <a:ext cx="18288" cy="932688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17950846" y="-3002"/>
            <a:ext cx="54864" cy="932688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17831354" y="570"/>
            <a:ext cx="109728" cy="877824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17746950" y="570"/>
            <a:ext cx="18288" cy="877824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1714500"/>
            <a:ext cx="16459200" cy="1600200"/>
          </a:xfrm>
          <a:prstGeom prst="rect">
            <a:avLst/>
          </a:prstGeom>
        </p:spPr>
        <p:txBody>
          <a:bodyPr vert="horz" lIns="163284" tIns="81642" rIns="163284" bIns="81642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3374136"/>
            <a:ext cx="16459200" cy="6487668"/>
          </a:xfrm>
          <a:prstGeom prst="rect">
            <a:avLst/>
          </a:prstGeom>
        </p:spPr>
        <p:txBody>
          <a:bodyPr vert="horz" lIns="163284" tIns="81642" rIns="163284" bIns="81642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13173072" y="918972"/>
            <a:ext cx="1914528" cy="685800"/>
          </a:xfrm>
          <a:prstGeom prst="rect">
            <a:avLst/>
          </a:prstGeom>
        </p:spPr>
        <p:txBody>
          <a:bodyPr vert="horz" lIns="163284" tIns="81642" rIns="163284" bIns="81642"/>
          <a:lstStyle>
            <a:lvl1pPr algn="l" eaLnBrk="1" latinLnBrk="0" hangingPunct="1">
              <a:defRPr kumimoji="0" sz="1400">
                <a:solidFill>
                  <a:schemeClr val="accent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4/27/2023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0515600" y="918972"/>
            <a:ext cx="2651760" cy="685800"/>
          </a:xfrm>
          <a:prstGeom prst="rect">
            <a:avLst/>
          </a:prstGeom>
        </p:spPr>
        <p:txBody>
          <a:bodyPr vert="horz" lIns="163284" tIns="81642" rIns="163284" bIns="81642"/>
          <a:lstStyle>
            <a:lvl1pPr algn="r" eaLnBrk="1" latinLnBrk="0" hangingPunct="1">
              <a:defRPr kumimoji="0" sz="14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6349472" y="3408"/>
            <a:ext cx="1524000" cy="548640"/>
          </a:xfrm>
          <a:prstGeom prst="rect">
            <a:avLst/>
          </a:prstGeom>
        </p:spPr>
        <p:txBody>
          <a:bodyPr vert="horz" lIns="163284" tIns="81642" rIns="163284" bIns="81642" anchor="b"/>
          <a:lstStyle>
            <a:lvl1pPr algn="r" eaLnBrk="1" latinLnBrk="0" hangingPunct="1">
              <a:defRPr kumimoji="0" sz="32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71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653138" indent="-457196" algn="l" rtl="0" eaLnBrk="1" latinLnBrk="0" hangingPunct="1">
        <a:spcBef>
          <a:spcPts val="536"/>
        </a:spcBef>
        <a:buClr>
          <a:schemeClr val="accent3"/>
        </a:buClr>
        <a:buFont typeface="Georgia"/>
        <a:buChar char="•"/>
        <a:defRPr kumimoji="0" sz="5000" kern="1200">
          <a:solidFill>
            <a:schemeClr val="tx1"/>
          </a:solidFill>
          <a:latin typeface="+mn-lt"/>
          <a:ea typeface="+mn-ea"/>
          <a:cs typeface="+mn-cs"/>
        </a:defRPr>
      </a:lvl1pPr>
      <a:lvl2pPr marL="1175648" indent="-440868" algn="l" rtl="0" eaLnBrk="1" latinLnBrk="0" hangingPunct="1">
        <a:spcBef>
          <a:spcPts val="536"/>
        </a:spcBef>
        <a:buClr>
          <a:schemeClr val="accent2"/>
        </a:buClr>
        <a:buFont typeface="Georgia"/>
        <a:buChar char="▫"/>
        <a:defRPr kumimoji="0" sz="4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1649173" indent="-391883" algn="l" rtl="0" eaLnBrk="1" latinLnBrk="0" hangingPunct="1">
        <a:spcBef>
          <a:spcPts val="536"/>
        </a:spcBef>
        <a:buClr>
          <a:schemeClr val="accent1"/>
        </a:buClr>
        <a:buFont typeface="Wingdings 2"/>
        <a:buChar char=""/>
        <a:defRPr kumimoji="0" sz="43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2106369" indent="-359226" algn="l" rtl="0" eaLnBrk="1" latinLnBrk="0" hangingPunct="1">
        <a:spcBef>
          <a:spcPts val="536"/>
        </a:spcBef>
        <a:buClr>
          <a:schemeClr val="accent1"/>
        </a:buClr>
        <a:buFont typeface="Wingdings 2"/>
        <a:buChar char=""/>
        <a:defRPr kumimoji="0" sz="39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2481923" indent="-326569" algn="l" rtl="0" eaLnBrk="1" latinLnBrk="0" hangingPunct="1">
        <a:spcBef>
          <a:spcPts val="536"/>
        </a:spcBef>
        <a:buClr>
          <a:schemeClr val="accent3"/>
        </a:buClr>
        <a:buFont typeface="Georgia"/>
        <a:buChar char="▫"/>
        <a:defRPr kumimoji="0" sz="36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2873806" indent="-326569" algn="l" rtl="0" eaLnBrk="1" latinLnBrk="0" hangingPunct="1">
        <a:spcBef>
          <a:spcPts val="536"/>
        </a:spcBef>
        <a:buClr>
          <a:schemeClr val="accent3"/>
        </a:buClr>
        <a:buFont typeface="Georgia"/>
        <a:buChar char="▫"/>
        <a:defRPr kumimoji="0" sz="32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3265688" indent="-326569" algn="l" rtl="0" eaLnBrk="1" latinLnBrk="0" hangingPunct="1">
        <a:spcBef>
          <a:spcPts val="536"/>
        </a:spcBef>
        <a:buClr>
          <a:schemeClr val="accent3"/>
        </a:buClr>
        <a:buFont typeface="Georgia"/>
        <a:buChar char="▫"/>
        <a:defRPr kumimoji="0" sz="29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3624914" indent="-326569" algn="l" rtl="0" eaLnBrk="1" latinLnBrk="0" hangingPunct="1">
        <a:spcBef>
          <a:spcPts val="536"/>
        </a:spcBef>
        <a:buClr>
          <a:schemeClr val="accent3"/>
        </a:buClr>
        <a:buFont typeface="Georgia"/>
        <a:buChar char="◦"/>
        <a:defRPr kumimoji="0" sz="27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4000468" indent="-326569" algn="l" rtl="0" eaLnBrk="1" latinLnBrk="0" hangingPunct="1">
        <a:spcBef>
          <a:spcPts val="536"/>
        </a:spcBef>
        <a:buClr>
          <a:schemeClr val="accent3"/>
        </a:buClr>
        <a:buFont typeface="Georgia"/>
        <a:buChar char="◦"/>
        <a:defRPr kumimoji="0" sz="25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81642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63284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24492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32656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408211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489853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57149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653137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hyperlink" Target="mailto:ritmfit@mail.ru" TargetMode="External"/><Relationship Id="rId7" Type="http://schemas.openxmlformats.org/officeDocument/2006/relationships/image" Target="../media/image8.sv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22.png"/><Relationship Id="rId5" Type="http://schemas.openxmlformats.org/officeDocument/2006/relationships/image" Target="../media/image6.svg"/><Relationship Id="rId10" Type="http://schemas.openxmlformats.org/officeDocument/2006/relationships/image" Target="../media/image24.jpg"/><Relationship Id="rId4" Type="http://schemas.openxmlformats.org/officeDocument/2006/relationships/image" Target="../media/image21.png"/><Relationship Id="rId9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0196061" y="3879851"/>
            <a:ext cx="71628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000000"/>
                </a:solidFill>
                <a:latin typeface="Intro"/>
              </a:rPr>
              <a:t>ИНВЕСТИЦИОННОЕ</a:t>
            </a:r>
            <a:r>
              <a:rPr lang="ru-RU" sz="3000" dirty="0">
                <a:solidFill>
                  <a:srgbClr val="000000"/>
                </a:solidFill>
                <a:latin typeface="Intro"/>
              </a:rPr>
              <a:t> предложение</a:t>
            </a:r>
            <a:endParaRPr lang="en-US" sz="3000" dirty="0">
              <a:solidFill>
                <a:srgbClr val="000000"/>
              </a:solidFill>
              <a:latin typeface="Intro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245035" y="4581477"/>
            <a:ext cx="4586136" cy="897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ru-RU" sz="3600" b="1" dirty="0" smtClean="0">
                <a:solidFill>
                  <a:srgbClr val="7030A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Строительство</a:t>
            </a:r>
            <a:endParaRPr lang="en-US" sz="3600" b="1" dirty="0">
              <a:solidFill>
                <a:srgbClr val="7030A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8873" r="17953"/>
          <a:stretch>
            <a:fillRect/>
          </a:stretch>
        </p:blipFill>
        <p:spPr>
          <a:xfrm>
            <a:off x="15728207" y="683209"/>
            <a:ext cx="1407849" cy="1408661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82200" y="1123430"/>
            <a:ext cx="6188494" cy="8720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44"/>
              </a:lnSpc>
              <a:spcBef>
                <a:spcPct val="0"/>
              </a:spcBef>
            </a:pPr>
            <a:r>
              <a:rPr lang="ru-RU" sz="2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</a:t>
            </a:r>
            <a:r>
              <a:rPr lang="ru-RU" sz="25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образование</a:t>
            </a:r>
          </a:p>
          <a:p>
            <a:pPr algn="ctr">
              <a:lnSpc>
                <a:spcPts val="3444"/>
              </a:lnSpc>
              <a:spcBef>
                <a:spcPct val="0"/>
              </a:spcBef>
            </a:pPr>
            <a:r>
              <a:rPr lang="ru-RU" sz="25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городской округ «</a:t>
            </a:r>
            <a:r>
              <a:rPr lang="ru-RU" sz="25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Охинский</a:t>
            </a:r>
            <a:r>
              <a:rPr lang="ru-RU" sz="25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en-US" sz="25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497967" y="9525082"/>
            <a:ext cx="4061143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Intro"/>
              </a:rPr>
              <a:t>картинка по теме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37" y="683209"/>
            <a:ext cx="8399718" cy="51285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987" r="4448"/>
          <a:stretch/>
        </p:blipFill>
        <p:spPr bwMode="auto">
          <a:xfrm>
            <a:off x="13305047" y="4418460"/>
            <a:ext cx="4836160" cy="1716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2617" y="5811775"/>
            <a:ext cx="6410957" cy="4268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/>
          <p:nvPr/>
        </p:nvSpPr>
        <p:spPr>
          <a:xfrm>
            <a:off x="1107440" y="893892"/>
            <a:ext cx="902716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600" b="1" dirty="0">
                <a:solidFill>
                  <a:srgbClr val="000000"/>
                </a:solidFill>
                <a:latin typeface="Intro"/>
              </a:rPr>
              <a:t>ИНВЕСТИЦИОННОЕ</a:t>
            </a:r>
            <a:r>
              <a:rPr lang="ru-RU" sz="3600" b="1" dirty="0">
                <a:solidFill>
                  <a:srgbClr val="000000"/>
                </a:solidFill>
                <a:latin typeface="Intro"/>
              </a:rPr>
              <a:t> </a:t>
            </a:r>
            <a:r>
              <a:rPr lang="ru-RU" sz="3600" b="1" dirty="0" smtClean="0">
                <a:solidFill>
                  <a:srgbClr val="000000"/>
                </a:solidFill>
                <a:latin typeface="Intro"/>
              </a:rPr>
              <a:t> ПРЕДЛОЖЕНИЕ</a:t>
            </a:r>
            <a:endParaRPr lang="en-US" sz="3600" b="1" dirty="0">
              <a:solidFill>
                <a:srgbClr val="000000"/>
              </a:solidFill>
              <a:latin typeface="Intro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139633"/>
            <a:ext cx="6781799" cy="1412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2857" y="1139633"/>
            <a:ext cx="7012017" cy="4429825"/>
          </a:xfrm>
          <a:prstGeom prst="rect">
            <a:avLst/>
          </a:prstGeom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480" y="1638300"/>
            <a:ext cx="4295140" cy="2864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1191" y="2583680"/>
            <a:ext cx="4243387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 descr="IMG_4487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43000" y="5594858"/>
            <a:ext cx="5086350" cy="3390900"/>
          </a:xfrm>
          <a:prstGeom prst="rect">
            <a:avLst/>
          </a:prstGeom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5708649"/>
            <a:ext cx="4907280" cy="3277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0" y="5587238"/>
            <a:ext cx="4919662" cy="327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4156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72162" y="435253"/>
            <a:ext cx="10134598" cy="4036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5"/>
              </a:lnSpc>
              <a:spcBef>
                <a:spcPct val="0"/>
              </a:spcBef>
            </a:pP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2000" y="871270"/>
            <a:ext cx="10363200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фитнес центра в городе Охе. Создание современных условий для оздоровления и привлечения к активному отдыху всех категорий граждан </a:t>
            </a:r>
            <a:r>
              <a:rPr lang="ru-RU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Охинского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от 3х лет и старше. Развитие фитнес индустрии и спорта.</a:t>
            </a:r>
          </a:p>
        </p:txBody>
      </p:sp>
      <p:sp>
        <p:nvSpPr>
          <p:cNvPr id="4" name="TextBox 4"/>
          <p:cNvSpPr txBox="1"/>
          <p:nvPr/>
        </p:nvSpPr>
        <p:spPr>
          <a:xfrm rot="10800000" flipV="1">
            <a:off x="803436" y="2458168"/>
            <a:ext cx="6740364" cy="3991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5"/>
              </a:lnSpc>
              <a:spcBef>
                <a:spcPct val="0"/>
              </a:spcBef>
            </a:pP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ПРОЕКТА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72161" y="2843220"/>
            <a:ext cx="9210039" cy="3840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ru-RU" sz="2496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фитнес центра </a:t>
            </a:r>
            <a:r>
              <a:rPr lang="ru-RU" sz="2496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96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7"/>
          <p:cNvSpPr txBox="1"/>
          <p:nvPr/>
        </p:nvSpPr>
        <p:spPr>
          <a:xfrm rot="10800000" flipV="1">
            <a:off x="772160" y="3252968"/>
            <a:ext cx="6559941" cy="3991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5"/>
              </a:lnSpc>
              <a:spcBef>
                <a:spcPct val="0"/>
              </a:spcBef>
            </a:pP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</a:t>
            </a:r>
            <a:r>
              <a:rPr lang="ru-RU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ИНВЕСТОРА</a:t>
            </a:r>
          </a:p>
        </p:txBody>
      </p:sp>
      <p:sp>
        <p:nvSpPr>
          <p:cNvPr id="8" name="TextBox 8"/>
          <p:cNvSpPr txBox="1"/>
          <p:nvPr/>
        </p:nvSpPr>
        <p:spPr>
          <a:xfrm rot="10800000" flipV="1">
            <a:off x="761996" y="3639276"/>
            <a:ext cx="10363204" cy="3077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Участок выделенный под строительство спорт </a:t>
            </a:r>
            <a:r>
              <a:rPr lang="ru-RU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обьекта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находится в центральной части города. 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Круглогодичное 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организации дополнительных видов услуг на территории (питание,, СПА процедуры, солярий, массаж, услуги салона красоты и прочее).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Фитнес пользуются высокой популярностью у граждан </a:t>
            </a:r>
            <a:r>
              <a:rPr lang="ru-RU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Охинского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711305" y="9509133"/>
            <a:ext cx="4061143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Intro"/>
              </a:rPr>
              <a:t>картинка по теме </a:t>
            </a:r>
          </a:p>
        </p:txBody>
      </p:sp>
      <p:sp>
        <p:nvSpPr>
          <p:cNvPr id="10" name="TextBox 7"/>
          <p:cNvSpPr txBox="1"/>
          <p:nvPr/>
        </p:nvSpPr>
        <p:spPr>
          <a:xfrm>
            <a:off x="761997" y="6742949"/>
            <a:ext cx="6781804" cy="3991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5"/>
              </a:lnSpc>
              <a:spcBef>
                <a:spcPct val="0"/>
              </a:spcBef>
            </a:pPr>
            <a:r>
              <a:rPr lang="ru-RU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ТРЕБУЕМЫЙ ОБЪЕМ ИНВЕСТИЦИЙ</a:t>
            </a:r>
            <a:endParaRPr lang="en-US" sz="2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8"/>
          <p:cNvSpPr txBox="1"/>
          <p:nvPr/>
        </p:nvSpPr>
        <p:spPr>
          <a:xfrm rot="10800000" flipV="1">
            <a:off x="772162" y="7080990"/>
            <a:ext cx="7003928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495"/>
              </a:lnSpc>
            </a:pPr>
            <a:r>
              <a:rPr lang="ru-RU" sz="2496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Примерный объем инвестиций </a:t>
            </a:r>
            <a:r>
              <a:rPr lang="ru-RU" sz="2496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496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 млн. рублей</a:t>
            </a:r>
            <a:endParaRPr lang="en-US" sz="249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7"/>
          <p:cNvSpPr txBox="1"/>
          <p:nvPr/>
        </p:nvSpPr>
        <p:spPr>
          <a:xfrm rot="10800000" flipV="1">
            <a:off x="811503" y="7598220"/>
            <a:ext cx="6238899" cy="3991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5"/>
              </a:lnSpc>
              <a:spcBef>
                <a:spcPct val="0"/>
              </a:spcBef>
            </a:pPr>
            <a:r>
              <a:rPr lang="ru-RU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ИНАЯ </a:t>
            </a:r>
            <a:r>
              <a:rPr lang="ru-RU" sz="2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</a:t>
            </a:r>
            <a:endParaRPr lang="en-US" sz="2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811503" y="7962899"/>
            <a:ext cx="12218697" cy="1923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Фитнес центр - социально-значимый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в сфере 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спортивно-оздоровительного 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обслуживания и 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активного образа жизни жителей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района, а также для граждан, приезжающих на территорию городского округа с целью работы и 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отдыха. Открытие фитнес центра будет способствовать созданию новых рабочих мест и  увеличению поступления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 в бюджеты различных 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уровней.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Anastasiya\Documents\Documents\ФИТНЕС\строительство зала\1452689181_reception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596850"/>
            <a:ext cx="6681923" cy="45689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26403" y="4457699"/>
            <a:ext cx="3780720" cy="5662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75" t="10945" r="32712" b="22921"/>
          <a:stretch/>
        </p:blipFill>
        <p:spPr>
          <a:xfrm>
            <a:off x="15421249" y="2024475"/>
            <a:ext cx="641253" cy="59566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929638" y="1104900"/>
            <a:ext cx="16748761" cy="39509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Фитнес сближает</a:t>
            </a:r>
          </a:p>
          <a:p>
            <a:pPr marL="228600" marR="0" lvl="0" indent="-228600" algn="just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		</a:t>
            </a:r>
            <a:r>
              <a:rPr kumimoji="0" lang="ru-RU" sz="25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Чем больше клиентов занимаются в группе, тем лучше. </a:t>
            </a:r>
          </a:p>
          <a:p>
            <a:pPr marL="228600" marR="0" lvl="0" indent="-228600" algn="just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kumimoji="0" lang="ru-RU" sz="25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Те, у кого есть друг по тренировкам – кто-то, за кого они чувствуют ответственность – на 40%  менее склонны аннулировать свое членство, нежели те, у кого такого друга нет. - доктор </a:t>
            </a:r>
            <a:r>
              <a:rPr kumimoji="0" lang="ru-RU" sz="2500" b="0" i="1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Мелвин</a:t>
            </a:r>
            <a:r>
              <a:rPr kumimoji="0" lang="ru-RU" sz="25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500" b="0" i="1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Хиллздон</a:t>
            </a:r>
            <a:endParaRPr kumimoji="0" lang="ru-RU" sz="2500" b="0" i="1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just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		 Фитнес клуб «Ритм» делает всё возможное, чтобы помочь членам клуба установить дружеские отношения в клубе. Это не только делает занятия веселее, но и создает больше точек контакта для них в клубе, означая, что по ним будут скучать, если они пропустят тренировку.</a:t>
            </a:r>
          </a:p>
          <a:p>
            <a:pPr marL="228600" marR="0" lvl="0" indent="-228600" algn="just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		 Никто еще не уходил из клуба из-за слишком большого числа друзей, а сообщества внутри студий группового фитнеса - идеальное место, чтобы обретения новых.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78677" y="5994570"/>
            <a:ext cx="7924800" cy="4234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Силовые фитнес программы </a:t>
            </a:r>
            <a:r>
              <a:rPr lang="ru-RU" sz="2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Мускула в тонусе 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Силовая круговая 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Растяжка, оздоровительная гимнастика </a:t>
            </a:r>
            <a:r>
              <a:rPr lang="ru-RU" sz="2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5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Пилатес</a:t>
            </a:r>
            <a:endParaRPr lang="ru-RU" sz="2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Йога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Кардио тренировки </a:t>
            </a:r>
            <a:r>
              <a:rPr lang="ru-RU" sz="2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 аэробика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5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Джампинг</a:t>
            </a:r>
            <a:endParaRPr lang="ru-RU" sz="2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43000" y="5055851"/>
            <a:ext cx="8534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Фитнес клуб «Ритм» представляет Групповые </a:t>
            </a:r>
            <a:r>
              <a:rPr lang="ru-RU" sz="3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фитнес </a:t>
            </a:r>
            <a:r>
              <a:rPr lang="ru-RU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программы:</a:t>
            </a:r>
            <a:endParaRPr lang="ru-RU" sz="30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4T2A3873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9400" y="4865504"/>
            <a:ext cx="3387531" cy="2258132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1600" y="6819898"/>
            <a:ext cx="4114799" cy="2743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7659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4868526"/>
              </p:ext>
            </p:extLst>
          </p:nvPr>
        </p:nvGraphicFramePr>
        <p:xfrm>
          <a:off x="914399" y="2019300"/>
          <a:ext cx="8534401" cy="7620000"/>
        </p:xfrm>
        <a:graphic>
          <a:graphicData uri="http://schemas.openxmlformats.org/drawingml/2006/table">
            <a:tbl>
              <a:tblPr/>
              <a:tblGrid>
                <a:gridCol w="19539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68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18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89218">
                <a:tc rowSpan="2"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/>
                          <a:ea typeface="Times New Roman"/>
                        </a:rPr>
                        <a:t>Группы покупателей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/>
                          <a:ea typeface="Times New Roman"/>
                        </a:rPr>
                        <a:t>Основные критерии спроса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13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/>
                          <a:ea typeface="Times New Roman"/>
                        </a:rPr>
                        <a:t>На первом месте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/>
                          <a:ea typeface="Times New Roman"/>
                        </a:rPr>
                        <a:t>На втором месте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/>
                          <a:ea typeface="Times New Roman"/>
                        </a:rPr>
                        <a:t>Прочие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9218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/>
                          <a:ea typeface="Times New Roman"/>
                        </a:rPr>
                        <a:t>«Молодежь»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/>
                          <a:ea typeface="Arial Unicode MS"/>
                        </a:rPr>
                        <a:t>Цена</a:t>
                      </a:r>
                      <a:endParaRPr lang="ru-RU" sz="2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/>
                          <a:ea typeface="Arial Unicode MS"/>
                        </a:rPr>
                        <a:t>Стиль</a:t>
                      </a:r>
                      <a:endParaRPr lang="ru-RU" sz="2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/>
                          <a:ea typeface="Arial Unicode MS"/>
                        </a:rPr>
                        <a:t>Многообразие видов услуг</a:t>
                      </a:r>
                      <a:endParaRPr lang="ru-RU" sz="2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37933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/>
                          <a:ea typeface="Times New Roman"/>
                        </a:rPr>
                        <a:t>«Бизнесмены»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/>
                          <a:ea typeface="Arial Unicode MS"/>
                        </a:rPr>
                        <a:t>Стиль</a:t>
                      </a:r>
                      <a:endParaRPr lang="ru-RU" sz="2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/>
                          <a:ea typeface="Arial Unicode MS"/>
                        </a:rPr>
                        <a:t>Уровень обслуживания</a:t>
                      </a:r>
                      <a:endParaRPr lang="ru-RU" sz="2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/>
                          <a:ea typeface="Arial Unicode MS"/>
                        </a:rPr>
                        <a:t>Ассортимент услуг</a:t>
                      </a:r>
                      <a:endParaRPr lang="ru-RU" sz="2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89218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/>
                          <a:ea typeface="Times New Roman"/>
                        </a:rPr>
                        <a:t>«Спортсмены»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effectLst/>
                          <a:latin typeface="Times New Roman"/>
                          <a:ea typeface="Arial Unicode MS"/>
                        </a:rPr>
                        <a:t>Инвентарь </a:t>
                      </a:r>
                      <a:endParaRPr lang="ru-RU" sz="2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/>
                          <a:ea typeface="Arial Unicode MS"/>
                        </a:rPr>
                        <a:t>Опыт тренера</a:t>
                      </a:r>
                      <a:endParaRPr lang="ru-RU" sz="2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/>
                          <a:ea typeface="Arial Unicode MS"/>
                        </a:rPr>
                        <a:t>Цена</a:t>
                      </a:r>
                      <a:endParaRPr lang="ru-RU" sz="2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16536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/>
                          <a:ea typeface="Times New Roman"/>
                        </a:rPr>
                        <a:t>«Случайные клиенты»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/>
                          <a:ea typeface="Arial Unicode MS"/>
                        </a:rPr>
                        <a:t>Ассортимент</a:t>
                      </a:r>
                      <a:endParaRPr lang="ru-RU" sz="2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/>
                          <a:ea typeface="Arial Unicode MS"/>
                        </a:rPr>
                        <a:t>Цена</a:t>
                      </a:r>
                      <a:endParaRPr lang="ru-RU" sz="2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/>
                          <a:ea typeface="Arial Unicode MS"/>
                        </a:rPr>
                        <a:t>Качество обслуживания</a:t>
                      </a:r>
                      <a:endParaRPr lang="ru-RU" sz="2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16536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/>
                          <a:ea typeface="Times New Roman"/>
                        </a:rPr>
                        <a:t>«Родители с детьми»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/>
                          <a:ea typeface="Arial Unicode MS"/>
                        </a:rPr>
                        <a:t>Время посещения</a:t>
                      </a:r>
                      <a:endParaRPr lang="ru-RU" sz="2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/>
                          <a:ea typeface="Arial Unicode MS"/>
                        </a:rPr>
                        <a:t>Цена</a:t>
                      </a:r>
                      <a:endParaRPr lang="ru-RU" sz="2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/>
                          <a:ea typeface="Arial Unicode MS"/>
                        </a:rPr>
                        <a:t>Наличие детского тренера</a:t>
                      </a:r>
                      <a:endParaRPr lang="ru-RU" sz="2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533401" y="953244"/>
            <a:ext cx="84582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539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Анализ потенциальных потребителей</a:t>
            </a:r>
            <a:endParaRPr kumimoji="0" lang="ru-RU" altLang="ru-RU" sz="3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9580391"/>
              </p:ext>
            </p:extLst>
          </p:nvPr>
        </p:nvGraphicFramePr>
        <p:xfrm>
          <a:off x="9753601" y="2019301"/>
          <a:ext cx="7924799" cy="7620000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1356497">
                  <a:extLst>
                    <a:ext uri="{9D8B030D-6E8A-4147-A177-3AD203B41FA5}">
                      <a16:colId xmlns:a16="http://schemas.microsoft.com/office/drawing/2014/main" val="2761466335"/>
                    </a:ext>
                  </a:extLst>
                </a:gridCol>
                <a:gridCol w="4497859">
                  <a:extLst>
                    <a:ext uri="{9D8B030D-6E8A-4147-A177-3AD203B41FA5}">
                      <a16:colId xmlns:a16="http://schemas.microsoft.com/office/drawing/2014/main" val="476608248"/>
                    </a:ext>
                  </a:extLst>
                </a:gridCol>
                <a:gridCol w="2070443">
                  <a:extLst>
                    <a:ext uri="{9D8B030D-6E8A-4147-A177-3AD203B41FA5}">
                      <a16:colId xmlns:a16="http://schemas.microsoft.com/office/drawing/2014/main" val="1763319701"/>
                    </a:ext>
                  </a:extLst>
                </a:gridCol>
              </a:tblGrid>
              <a:tr h="1014798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/>
                          <a:ea typeface="Times New Roman"/>
                        </a:rPr>
                        <a:t>Номер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/>
                          <a:ea typeface="Times New Roman"/>
                        </a:rPr>
                        <a:t>Вид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effectLst/>
                          <a:latin typeface="Times New Roman"/>
                          <a:ea typeface="Times New Roman"/>
                        </a:rPr>
                        <a:t>Количество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83705"/>
                  </a:ext>
                </a:extLst>
              </a:tr>
              <a:tr h="110086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90170" algn="l"/>
                        </a:tabLst>
                      </a:pPr>
                      <a:r>
                        <a:rPr lang="ru-RU" sz="2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/>
                          <a:ea typeface="Times New Roman"/>
                        </a:rPr>
                        <a:t>Тренажерный </a:t>
                      </a:r>
                      <a:r>
                        <a:rPr lang="ru-RU" sz="2200" dirty="0" smtClean="0">
                          <a:effectLst/>
                          <a:latin typeface="Times New Roman"/>
                          <a:ea typeface="Times New Roman"/>
                        </a:rPr>
                        <a:t>зал</a:t>
                      </a:r>
                    </a:p>
                    <a:p>
                      <a:pPr indent="54038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2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2559265"/>
                  </a:ext>
                </a:extLst>
              </a:tr>
              <a:tr h="110086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90170" algn="l"/>
                        </a:tabLst>
                      </a:pPr>
                      <a:r>
                        <a:rPr lang="ru-RU" sz="2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  <a:endParaRPr lang="ru-RU" sz="2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/>
                          <a:ea typeface="Times New Roman"/>
                        </a:rPr>
                        <a:t>Зал для аэробики (шейпинга, йоги</a:t>
                      </a:r>
                      <a:r>
                        <a:rPr lang="ru-RU" sz="2200" dirty="0" smtClean="0">
                          <a:effectLst/>
                          <a:latin typeface="Times New Roman"/>
                          <a:ea typeface="Times New Roman"/>
                        </a:rPr>
                        <a:t>)</a:t>
                      </a:r>
                    </a:p>
                    <a:p>
                      <a:pPr indent="54038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2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2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607218"/>
                  </a:ext>
                </a:extLst>
              </a:tr>
              <a:tr h="110086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90170" algn="l"/>
                        </a:tabLst>
                      </a:pPr>
                      <a:r>
                        <a:rPr lang="ru-RU" sz="2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  <a:r>
                        <a:rPr lang="ru-RU" sz="2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effectLst/>
                          <a:latin typeface="Times New Roman"/>
                          <a:ea typeface="Times New Roman"/>
                        </a:rPr>
                        <a:t>Спорт зал </a:t>
                      </a:r>
                      <a:endParaRPr lang="ru-RU" sz="22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54038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2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7280383"/>
                  </a:ext>
                </a:extLst>
              </a:tr>
              <a:tr h="110086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90170" algn="l"/>
                        </a:tabLst>
                      </a:pPr>
                      <a:r>
                        <a:rPr lang="ru-RU" sz="2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  <a:endParaRPr lang="ru-RU" sz="2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/>
                          <a:ea typeface="Times New Roman"/>
                        </a:rPr>
                        <a:t>Массажный </a:t>
                      </a:r>
                      <a:r>
                        <a:rPr lang="ru-RU" sz="2200" dirty="0" smtClean="0">
                          <a:effectLst/>
                          <a:latin typeface="Times New Roman"/>
                          <a:ea typeface="Times New Roman"/>
                        </a:rPr>
                        <a:t>кабинет</a:t>
                      </a:r>
                    </a:p>
                    <a:p>
                      <a:pPr indent="54038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2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3487078"/>
                  </a:ext>
                </a:extLst>
              </a:tr>
              <a:tr h="110086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90170" algn="l"/>
                        </a:tabLst>
                      </a:pPr>
                      <a:r>
                        <a:rPr lang="ru-RU" sz="2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  <a:endParaRPr lang="ru-RU" sz="2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/>
                          <a:ea typeface="Times New Roman"/>
                        </a:rPr>
                        <a:t>Фитнес </a:t>
                      </a:r>
                      <a:r>
                        <a:rPr lang="ru-RU" sz="2200" dirty="0" smtClean="0">
                          <a:effectLst/>
                          <a:latin typeface="Times New Roman"/>
                          <a:ea typeface="Times New Roman"/>
                        </a:rPr>
                        <a:t>бар (кафе</a:t>
                      </a:r>
                      <a:r>
                        <a:rPr lang="ru-RU" sz="2200" dirty="0" smtClean="0">
                          <a:effectLst/>
                          <a:latin typeface="Times New Roman"/>
                          <a:ea typeface="Times New Roman"/>
                        </a:rPr>
                        <a:t>)</a:t>
                      </a:r>
                    </a:p>
                    <a:p>
                      <a:pPr indent="54038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2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6315849"/>
                  </a:ext>
                </a:extLst>
              </a:tr>
              <a:tr h="110086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90170" algn="l"/>
                        </a:tabLst>
                      </a:pPr>
                      <a:r>
                        <a:rPr lang="ru-RU" sz="2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6.</a:t>
                      </a:r>
                      <a:endParaRPr lang="ru-RU" sz="2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effectLst/>
                          <a:latin typeface="Times New Roman"/>
                          <a:ea typeface="Times New Roman"/>
                        </a:rPr>
                        <a:t>Сауна в раздевалке и </a:t>
                      </a:r>
                      <a:r>
                        <a:rPr lang="ru-RU" sz="2200" dirty="0" smtClean="0">
                          <a:effectLst/>
                          <a:latin typeface="Times New Roman"/>
                          <a:ea typeface="Times New Roman"/>
                        </a:rPr>
                        <a:t>душ</a:t>
                      </a:r>
                    </a:p>
                    <a:p>
                      <a:pPr indent="54038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2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54038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2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3575566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9220200" y="800100"/>
            <a:ext cx="8458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90488" algn="l"/>
              </a:tabLst>
            </a:pPr>
            <a:r>
              <a:rPr lang="ru-RU" altLang="ru-RU" sz="3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Предполагаемая структура и </a:t>
            </a:r>
            <a:endParaRPr lang="ru-RU" altLang="ru-RU" sz="30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90488" algn="l"/>
              </a:tabLst>
            </a:pPr>
            <a:r>
              <a:rPr lang="ru-RU" altLang="ru-RU" sz="3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состав </a:t>
            </a:r>
            <a:r>
              <a:rPr lang="ru-RU" altLang="ru-RU" sz="3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спортивного комплекса</a:t>
            </a:r>
            <a:endParaRPr lang="ru-RU" altLang="ru-RU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366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814487" y="753369"/>
            <a:ext cx="10486825" cy="3397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75"/>
              </a:lnSpc>
            </a:pPr>
            <a:r>
              <a:rPr lang="en-US" sz="2500" b="1" dirty="0">
                <a:solidFill>
                  <a:srgbClr val="000000"/>
                </a:solidFill>
                <a:latin typeface="Intro"/>
              </a:rPr>
              <a:t>СХЕМА РАСПОЛОЖЕНИЯ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0" y="5143500"/>
            <a:ext cx="3733800" cy="1219200"/>
          </a:xfrm>
          <a:prstGeom prst="rect">
            <a:avLst/>
          </a:prstGeom>
        </p:spPr>
      </p:pic>
      <p:sp>
        <p:nvSpPr>
          <p:cNvPr id="14" name="TextBox 4"/>
          <p:cNvSpPr txBox="1"/>
          <p:nvPr/>
        </p:nvSpPr>
        <p:spPr>
          <a:xfrm>
            <a:off x="761998" y="1714500"/>
            <a:ext cx="6705602" cy="49372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499"/>
              </a:lnSpc>
            </a:pP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Кадастровый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номер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65: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:00000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469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3499"/>
              </a:lnSpc>
            </a:pP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участка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1101 м2</a:t>
            </a:r>
          </a:p>
          <a:p>
            <a:pPr algn="just">
              <a:lnSpc>
                <a:spcPts val="3499"/>
              </a:lnSpc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 застройки 260 м2</a:t>
            </a:r>
          </a:p>
          <a:p>
            <a:pPr algn="just">
              <a:lnSpc>
                <a:spcPts val="3499"/>
              </a:lnSpc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 покрытий 615 м2</a:t>
            </a:r>
          </a:p>
          <a:p>
            <a:pPr algn="just">
              <a:lnSpc>
                <a:spcPts val="3499"/>
              </a:lnSpc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 озеленения 226 м2</a:t>
            </a:r>
          </a:p>
          <a:p>
            <a:pPr algn="just">
              <a:lnSpc>
                <a:spcPts val="3499"/>
              </a:lnSpc>
            </a:pP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3499"/>
              </a:lnSpc>
              <a:spcBef>
                <a:spcPct val="0"/>
              </a:spcBef>
            </a:pP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Дополнительная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ts val="3499"/>
              </a:lnSpc>
              <a:spcBef>
                <a:spcPct val="0"/>
              </a:spcBef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Участок принят в безвозмездное пользование: спорт.</a:t>
            </a:r>
          </a:p>
          <a:p>
            <a:pPr algn="just">
              <a:lnSpc>
                <a:spcPts val="3499"/>
              </a:lnSpc>
              <a:spcBef>
                <a:spcPct val="0"/>
              </a:spcBef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Российская федерация, сахалинская область,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Охинский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район, г. Оха, ул. 60 лет СССР.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1" y="2494353"/>
            <a:ext cx="10121296" cy="7373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0846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 rot="10800000" flipV="1">
            <a:off x="1143000" y="894040"/>
            <a:ext cx="7010399" cy="897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Intro"/>
              </a:rPr>
              <a:t>МЕРЫ ПОДДЕРЖКИ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62000" y="7215156"/>
            <a:ext cx="9144001" cy="3718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ts val="294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Земля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масштабных 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проектов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14459832" y="8612335"/>
            <a:ext cx="3389300" cy="1173796"/>
            <a:chOff x="0" y="-47625"/>
            <a:chExt cx="4519066" cy="1565061"/>
          </a:xfrm>
        </p:grpSpPr>
        <p:sp>
          <p:nvSpPr>
            <p:cNvPr id="15" name="TextBox 15"/>
            <p:cNvSpPr txBox="1"/>
            <p:nvPr/>
          </p:nvSpPr>
          <p:spPr>
            <a:xfrm>
              <a:off x="0" y="525712"/>
              <a:ext cx="4519066" cy="9917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940"/>
                </a:lnSpc>
              </a:pPr>
              <a:r>
                <a:rPr lang="en-US" sz="2100">
                  <a:solidFill>
                    <a:srgbClr val="FFFFFF"/>
                  </a:solidFill>
                  <a:latin typeface="Artegra Sans Condensed" panose="020B0604020202020204" charset="0"/>
                </a:rPr>
                <a:t>свободная таможенная зона </a:t>
              </a:r>
            </a:p>
            <a:p>
              <a:pPr algn="r">
                <a:lnSpc>
                  <a:spcPts val="2940"/>
                </a:lnSpc>
              </a:pPr>
              <a:r>
                <a:rPr lang="en-US" sz="2100">
                  <a:solidFill>
                    <a:srgbClr val="FFFFFF"/>
                  </a:solidFill>
                  <a:latin typeface="Artegra Sans Condensed" panose="020B0604020202020204" charset="0"/>
                </a:rPr>
                <a:t>иностранная сила вне квот 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98260" y="-47625"/>
              <a:ext cx="2020806" cy="4958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940"/>
                </a:lnSpc>
              </a:pPr>
              <a:r>
                <a:rPr lang="en-US" sz="2100">
                  <a:solidFill>
                    <a:srgbClr val="FFFFFF"/>
                  </a:solidFill>
                  <a:latin typeface="Artegra Sans Condensed" panose="020B0604020202020204" charset="0"/>
                </a:rPr>
                <a:t>а также:</a:t>
              </a:r>
            </a:p>
          </p:txBody>
        </p:sp>
      </p:grpSp>
      <p:sp>
        <p:nvSpPr>
          <p:cNvPr id="20" name="TextBox 11"/>
          <p:cNvSpPr txBox="1"/>
          <p:nvPr/>
        </p:nvSpPr>
        <p:spPr>
          <a:xfrm>
            <a:off x="762000" y="2400300"/>
            <a:ext cx="7391399" cy="38472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25425" lvl="0" indent="-225425">
              <a:spcBef>
                <a:spcPct val="0"/>
              </a:spcBef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Возмещение затрат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(на муниципальном уровне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25425" lvl="1" indent="-225425" algn="just">
              <a:spcBef>
                <a:spcPct val="0"/>
              </a:spcBef>
              <a:buFont typeface="Arial"/>
              <a:buChar char="•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уплату процентов по кредитам, полученным в российских кредитных организациях (в размере 100 %, но не более 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 marL="225425" lvl="1" indent="-225425" algn="just">
              <a:spcBef>
                <a:spcPct val="0"/>
              </a:spcBef>
              <a:buFont typeface="Arial"/>
              <a:buChar char="•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уплату лизинговых платежей по договорам финансовой аренды (лизинга) и первого взноса при заключении договора лизинга субъектам малого и среднего предпринимательства (не более 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 marL="225425" lvl="1" indent="-225425" algn="just">
              <a:buFont typeface="Arial"/>
              <a:buChar char="•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(8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0 %,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более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руб.)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1028700"/>
            <a:ext cx="9571745" cy="8757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2410554" y="3903896"/>
            <a:ext cx="7772400" cy="43088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dirty="0">
                <a:solidFill>
                  <a:schemeClr val="bg2">
                    <a:lumMod val="50000"/>
                  </a:schemeClr>
                </a:solidFill>
                <a:latin typeface="Artegra Sans Condensed" panose="020B0604020202020204" charset="0"/>
              </a:rPr>
              <a:t>www.adm-okha.ru</a:t>
            </a:r>
          </a:p>
          <a:p>
            <a:pPr>
              <a:lnSpc>
                <a:spcPts val="4200"/>
              </a:lnSpc>
            </a:pPr>
            <a:r>
              <a:rPr lang="en-US" sz="3000" dirty="0" smtClean="0">
                <a:solidFill>
                  <a:srgbClr val="7030A0"/>
                </a:solidFill>
                <a:latin typeface="Artegra Sans Condensed" panose="020B0604020202020204" charset="0"/>
              </a:rPr>
              <a:t>https</a:t>
            </a:r>
            <a:r>
              <a:rPr lang="en-US" sz="3000" dirty="0">
                <a:solidFill>
                  <a:srgbClr val="7030A0"/>
                </a:solidFill>
                <a:latin typeface="Artegra Sans Condensed" panose="020B0604020202020204" charset="0"/>
              </a:rPr>
              <a:t>://ritm.fitbase.io/schedule-fitbase-widget</a:t>
            </a:r>
          </a:p>
          <a:p>
            <a:pPr>
              <a:lnSpc>
                <a:spcPts val="4200"/>
              </a:lnSpc>
            </a:pPr>
            <a:endParaRPr lang="ru-RU" sz="3000" dirty="0" smtClean="0">
              <a:solidFill>
                <a:schemeClr val="accent5"/>
              </a:solidFill>
              <a:latin typeface="Artegra Sans Condensed" panose="020B0604020202020204" charset="0"/>
            </a:endParaRPr>
          </a:p>
          <a:p>
            <a:pPr>
              <a:lnSpc>
                <a:spcPts val="4200"/>
              </a:lnSpc>
            </a:pPr>
            <a:r>
              <a:rPr lang="en-US" sz="3000" dirty="0" smtClean="0">
                <a:solidFill>
                  <a:schemeClr val="accent5"/>
                </a:solidFill>
                <a:latin typeface="Artegra Sans Condensed" panose="020B0604020202020204" charset="0"/>
              </a:rPr>
              <a:t>E-mail:komitet-okha@sakhalin.ru</a:t>
            </a:r>
            <a:endParaRPr lang="en-US" sz="2500" dirty="0">
              <a:solidFill>
                <a:schemeClr val="accent5"/>
              </a:solidFill>
              <a:latin typeface="Artegra Sans Condensed" panose="020B0604020202020204" charset="0"/>
            </a:endParaRPr>
          </a:p>
          <a:p>
            <a:pPr>
              <a:lnSpc>
                <a:spcPts val="4200"/>
              </a:lnSpc>
            </a:pPr>
            <a:r>
              <a:rPr lang="en-US" sz="3000" dirty="0" smtClean="0">
                <a:solidFill>
                  <a:srgbClr val="7030A0"/>
                </a:solidFill>
                <a:latin typeface="Artegra Sans Condensed" panose="020B0604020202020204" charset="0"/>
              </a:rPr>
              <a:t>E-mail</a:t>
            </a:r>
            <a:r>
              <a:rPr lang="en-US" sz="3000" dirty="0" smtClean="0">
                <a:solidFill>
                  <a:srgbClr val="7030A0"/>
                </a:solidFill>
                <a:latin typeface="Artegra Sans Condensed" panose="020B0604020202020204" charset="0"/>
              </a:rPr>
              <a:t>: </a:t>
            </a:r>
            <a:r>
              <a:rPr lang="en-US" sz="3000" dirty="0" smtClean="0">
                <a:solidFill>
                  <a:schemeClr val="bg2">
                    <a:lumMod val="50000"/>
                  </a:schemeClr>
                </a:solidFill>
                <a:latin typeface="Artegra Sans Condensed" panose="020B0604020202020204" charset="0"/>
                <a:hlinkClick r:id="rId3"/>
              </a:rPr>
              <a:t>ritmfit@mail.ru</a:t>
            </a:r>
            <a:r>
              <a:rPr lang="en-US" sz="3000" dirty="0" smtClean="0">
                <a:solidFill>
                  <a:srgbClr val="7030A0"/>
                </a:solidFill>
                <a:latin typeface="Artegra Sans Condensed" panose="020B0604020202020204" charset="0"/>
              </a:rPr>
              <a:t> </a:t>
            </a:r>
            <a:endParaRPr lang="en-US" sz="2500" dirty="0">
              <a:solidFill>
                <a:srgbClr val="7030A0"/>
              </a:solidFill>
              <a:latin typeface="Artegra Sans Condensed" panose="020B0604020202020204" charset="0"/>
            </a:endParaRPr>
          </a:p>
          <a:p>
            <a:pPr>
              <a:lnSpc>
                <a:spcPts val="4200"/>
              </a:lnSpc>
            </a:pPr>
            <a:endParaRPr lang="en-US" sz="3000" dirty="0">
              <a:solidFill>
                <a:schemeClr val="accent5"/>
              </a:solidFill>
              <a:latin typeface="Artegra Sans Condensed" panose="020B0604020202020204" charset="0"/>
            </a:endParaRPr>
          </a:p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chemeClr val="accent5"/>
                </a:solidFill>
                <a:latin typeface="Artegra Sans Condensed" panose="020B0604020202020204" charset="0"/>
              </a:rPr>
              <a:t>тел: +74243730398, +74243735418</a:t>
            </a:r>
          </a:p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 dirty="0" smtClean="0">
                <a:solidFill>
                  <a:srgbClr val="7030A0"/>
                </a:solidFill>
                <a:latin typeface="Artegra Sans Condensed" panose="020B0604020202020204" charset="0"/>
              </a:rPr>
              <a:t>тел</a:t>
            </a:r>
            <a:r>
              <a:rPr lang="en-US" sz="3000" dirty="0">
                <a:solidFill>
                  <a:srgbClr val="7030A0"/>
                </a:solidFill>
                <a:latin typeface="Artegra Sans Condensed" panose="020B0604020202020204" charset="0"/>
              </a:rPr>
              <a:t>: +</a:t>
            </a:r>
            <a:r>
              <a:rPr lang="en-US" sz="3000" dirty="0" smtClean="0">
                <a:solidFill>
                  <a:srgbClr val="7030A0"/>
                </a:solidFill>
                <a:latin typeface="Artegra Sans Condensed" panose="020B0604020202020204" charset="0"/>
              </a:rPr>
              <a:t>7</a:t>
            </a:r>
            <a:r>
              <a:rPr lang="ru-RU" sz="3000" dirty="0" smtClean="0">
                <a:solidFill>
                  <a:srgbClr val="7030A0"/>
                </a:solidFill>
                <a:latin typeface="Artegra Sans Condensed" panose="020B0604020202020204" charset="0"/>
              </a:rPr>
              <a:t>9147576024, 89242861088</a:t>
            </a:r>
            <a:endParaRPr lang="en-US" sz="3000" dirty="0">
              <a:solidFill>
                <a:srgbClr val="7030A0"/>
              </a:solidFill>
              <a:latin typeface="Artegra Sans Condensed" panose="020B0604020202020204" charset="0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1273172" y="5450984"/>
            <a:ext cx="858769" cy="67608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1273684" y="6904407"/>
            <a:ext cx="769752" cy="76975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>
            <a:off x="1273172" y="3870109"/>
            <a:ext cx="699197" cy="699197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2895600" y="2171700"/>
            <a:ext cx="55626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4600" dirty="0">
                <a:solidFill>
                  <a:srgbClr val="7030A0"/>
                </a:solidFill>
                <a:latin typeface="Impact" panose="020B0806030902050204" pitchFamily="34" charset="0"/>
              </a:rPr>
              <a:t>КОНТАКТЫ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728890" y="9191625"/>
            <a:ext cx="4061143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Intro"/>
              </a:rPr>
              <a:t>картинка по теме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96" t="12820" r="24028" b="6873"/>
          <a:stretch/>
        </p:blipFill>
        <p:spPr>
          <a:xfrm>
            <a:off x="10271381" y="981207"/>
            <a:ext cx="8016619" cy="647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Волна">
    <a:dk1>
      <a:sysClr val="windowText" lastClr="000000"/>
    </a:dk1>
    <a:lt1>
      <a:sysClr val="window" lastClr="FFFFFF"/>
    </a:lt1>
    <a:dk2>
      <a:srgbClr val="073E87"/>
    </a:dk2>
    <a:lt2>
      <a:srgbClr val="C6E7FC"/>
    </a:lt2>
    <a:accent1>
      <a:srgbClr val="31B6FD"/>
    </a:accent1>
    <a:accent2>
      <a:srgbClr val="4584D3"/>
    </a:accent2>
    <a:accent3>
      <a:srgbClr val="5BD078"/>
    </a:accent3>
    <a:accent4>
      <a:srgbClr val="A5D028"/>
    </a:accent4>
    <a:accent5>
      <a:srgbClr val="F5C040"/>
    </a:accent5>
    <a:accent6>
      <a:srgbClr val="05E0DB"/>
    </a:accent6>
    <a:hlink>
      <a:srgbClr val="0080FF"/>
    </a:hlink>
    <a:folHlink>
      <a:srgbClr val="5EAEFF"/>
    </a:folHlink>
  </a:clrScheme>
</a:themeOverride>
</file>

<file path=ppt/theme/themeOverride2.xml><?xml version="1.0" encoding="utf-8"?>
<a:themeOverride xmlns:a="http://schemas.openxmlformats.org/drawingml/2006/main">
  <a:clrScheme name="Изящная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8333</TotalTime>
  <Words>631</Words>
  <Application>Microsoft Office PowerPoint</Application>
  <PresentationFormat>Произвольный</PresentationFormat>
  <Paragraphs>113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9" baseType="lpstr">
      <vt:lpstr>Intro</vt:lpstr>
      <vt:lpstr>Times New Roman</vt:lpstr>
      <vt:lpstr>Georgia</vt:lpstr>
      <vt:lpstr>Open Sans Light</vt:lpstr>
      <vt:lpstr>Trebuchet MS</vt:lpstr>
      <vt:lpstr>Impact</vt:lpstr>
      <vt:lpstr>Arial Unicode MS</vt:lpstr>
      <vt:lpstr>Arial</vt:lpstr>
      <vt:lpstr>Artegra Sans Condensed</vt:lpstr>
      <vt:lpstr>Wingdings 2</vt:lpstr>
      <vt:lpstr>Городская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Лукьянова Арина Юрьевна</dc:creator>
  <cp:lastModifiedBy>Гаджиева Светлана Юрьевна</cp:lastModifiedBy>
  <cp:revision>143</cp:revision>
  <cp:lastPrinted>2023-04-04T05:28:26Z</cp:lastPrinted>
  <dcterms:created xsi:type="dcterms:W3CDTF">2006-08-16T00:00:00Z</dcterms:created>
  <dcterms:modified xsi:type="dcterms:W3CDTF">2023-04-27T04:52:25Z</dcterms:modified>
  <dc:identifier>DAFcX9Ni4ls</dc:identifier>
</cp:coreProperties>
</file>