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60" r:id="rId6"/>
  </p:sldIdLst>
  <p:sldSz cx="18288000" cy="10287000"/>
  <p:notesSz cx="6797675" cy="9928225"/>
  <p:embeddedFontLst>
    <p:embeddedFont>
      <p:font typeface="Artegra Sans Condensed" panose="020B0604020202020204" charset="0"/>
      <p:regular r:id="rId7"/>
    </p:embeddedFont>
    <p:embeddedFont>
      <p:font typeface="Intro" panose="02000000000000000000" charset="0"/>
      <p:regular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5256" autoAdjust="0"/>
  </p:normalViewPr>
  <p:slideViewPr>
    <p:cSldViewPr>
      <p:cViewPr varScale="1">
        <p:scale>
          <a:sx n="74" d="100"/>
          <a:sy n="74" d="100"/>
        </p:scale>
        <p:origin x="53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10.png"/><Relationship Id="rId4" Type="http://schemas.openxmlformats.org/officeDocument/2006/relationships/image" Target="../media/image6.svg"/><Relationship Id="rId9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9448800" y="3873196"/>
            <a:ext cx="8382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Intro"/>
              </a:rPr>
              <a:t>ИНВЕСТИЦИОННОЕ</a:t>
            </a:r>
            <a:r>
              <a:rPr lang="ru-RU" sz="3000" dirty="0">
                <a:solidFill>
                  <a:srgbClr val="000000"/>
                </a:solidFill>
                <a:latin typeface="Intro"/>
              </a:rPr>
              <a:t> предложение</a:t>
            </a:r>
            <a:endParaRPr lang="en-US" sz="3000" dirty="0">
              <a:solidFill>
                <a:srgbClr val="000000"/>
              </a:solidFill>
              <a:latin typeface="Intr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601200" y="4607228"/>
            <a:ext cx="8001000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ru-RU" sz="4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бани в </a:t>
            </a:r>
          </a:p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ru-RU" sz="4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Охе</a:t>
            </a:r>
            <a:endParaRPr lang="en-US" sz="40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873" r="17953"/>
          <a:stretch>
            <a:fillRect/>
          </a:stretch>
        </p:blipFill>
        <p:spPr>
          <a:xfrm>
            <a:off x="16611600" y="190500"/>
            <a:ext cx="1407849" cy="1408661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0210800" y="691569"/>
            <a:ext cx="6188494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44"/>
              </a:lnSpc>
              <a:spcBef>
                <a:spcPct val="0"/>
              </a:spcBef>
            </a:pPr>
            <a:r>
              <a:rPr lang="ru-RU" sz="2500" dirty="0" smtClean="0">
                <a:solidFill>
                  <a:srgbClr val="000000"/>
                </a:solidFill>
                <a:latin typeface="Artegra Sans Condensed"/>
              </a:rPr>
              <a:t>Муниципальное образование</a:t>
            </a:r>
          </a:p>
          <a:p>
            <a:pPr algn="ctr">
              <a:lnSpc>
                <a:spcPts val="3444"/>
              </a:lnSpc>
              <a:spcBef>
                <a:spcPct val="0"/>
              </a:spcBef>
            </a:pPr>
            <a:r>
              <a:rPr lang="ru-RU" sz="2500" dirty="0" smtClean="0">
                <a:solidFill>
                  <a:srgbClr val="000000"/>
                </a:solidFill>
                <a:latin typeface="Artegra Sans Condensed"/>
              </a:rPr>
              <a:t> городской округ «</a:t>
            </a:r>
            <a:r>
              <a:rPr lang="ru-RU" sz="2500" dirty="0" err="1" smtClean="0">
                <a:solidFill>
                  <a:srgbClr val="000000"/>
                </a:solidFill>
                <a:latin typeface="Artegra Sans Condensed"/>
              </a:rPr>
              <a:t>Охинский</a:t>
            </a:r>
            <a:r>
              <a:rPr lang="ru-RU" sz="2500" dirty="0" smtClean="0">
                <a:solidFill>
                  <a:srgbClr val="000000"/>
                </a:solidFill>
                <a:latin typeface="Artegra Sans Condensed"/>
              </a:rPr>
              <a:t>»</a:t>
            </a:r>
            <a:endParaRPr lang="en-US" sz="2500" dirty="0">
              <a:solidFill>
                <a:srgbClr val="000000"/>
              </a:solidFill>
              <a:latin typeface="Artegra Sans Condense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497967" y="9525082"/>
            <a:ext cx="406114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Intro"/>
              </a:rPr>
              <a:t>картинка по теме </a:t>
            </a:r>
          </a:p>
        </p:txBody>
      </p:sp>
      <p:pic>
        <p:nvPicPr>
          <p:cNvPr id="1026" name="Picture 2" descr="https://par-torg.com/wp-content/uploads/1/1/5/1159158e5a8ad1a4e69065055c980e47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90500"/>
            <a:ext cx="9750425" cy="985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1990" y="168131"/>
            <a:ext cx="10374608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5"/>
              </a:lnSpc>
              <a:spcBef>
                <a:spcPct val="0"/>
              </a:spcBef>
            </a:pPr>
            <a:r>
              <a:rPr lang="en-US" sz="2396" dirty="0">
                <a:solidFill>
                  <a:srgbClr val="000000"/>
                </a:solidFill>
                <a:latin typeface="Intro" panose="02000000000000000000" charset="0"/>
              </a:rPr>
              <a:t>ЦЕЛЬ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1126" y="519855"/>
            <a:ext cx="10786474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sz="2500" dirty="0" smtClean="0">
                <a:solidFill>
                  <a:schemeClr val="accent5"/>
                </a:solidFill>
                <a:latin typeface="Artegra Sans Condensed" panose="020B0604020202020204" charset="0"/>
              </a:rPr>
              <a:t>Строительство общественной бани в городе Охе. Создание доступных условий для всех категорий граждан </a:t>
            </a:r>
            <a:r>
              <a:rPr lang="ru-RU" sz="2500" dirty="0" err="1" smtClean="0">
                <a:solidFill>
                  <a:schemeClr val="accent5"/>
                </a:solidFill>
                <a:latin typeface="Artegra Sans Condensed" panose="020B0604020202020204" charset="0"/>
              </a:rPr>
              <a:t>Охинского</a:t>
            </a:r>
            <a:r>
              <a:rPr lang="ru-RU" sz="2500" dirty="0" smtClean="0">
                <a:solidFill>
                  <a:schemeClr val="accent5"/>
                </a:solidFill>
                <a:latin typeface="Artegra Sans Condensed" panose="020B0604020202020204" charset="0"/>
              </a:rPr>
              <a:t> района в проведении досуга, очищении </a:t>
            </a:r>
            <a:r>
              <a:rPr lang="ru-RU" sz="2500" dirty="0">
                <a:solidFill>
                  <a:schemeClr val="accent5"/>
                </a:solidFill>
                <a:latin typeface="Artegra Sans Condensed" panose="020B0604020202020204" charset="0"/>
              </a:rPr>
              <a:t>и </a:t>
            </a:r>
            <a:r>
              <a:rPr lang="ru-RU" sz="2500" dirty="0" smtClean="0">
                <a:solidFill>
                  <a:schemeClr val="accent5"/>
                </a:solidFill>
                <a:latin typeface="Artegra Sans Condensed" panose="020B0604020202020204" charset="0"/>
              </a:rPr>
              <a:t>оздоровлении организма. </a:t>
            </a:r>
          </a:p>
        </p:txBody>
      </p:sp>
      <p:sp>
        <p:nvSpPr>
          <p:cNvPr id="4" name="TextBox 4"/>
          <p:cNvSpPr txBox="1"/>
          <p:nvPr/>
        </p:nvSpPr>
        <p:spPr>
          <a:xfrm rot="10800000" flipV="1">
            <a:off x="489113" y="1758403"/>
            <a:ext cx="6673686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5"/>
              </a:lnSpc>
              <a:spcBef>
                <a:spcPct val="0"/>
              </a:spcBef>
            </a:pPr>
            <a:r>
              <a:rPr lang="en-US" sz="2396" dirty="0">
                <a:solidFill>
                  <a:srgbClr val="000000"/>
                </a:solidFill>
                <a:latin typeface="Intro" panose="02000000000000000000" charset="0"/>
              </a:rPr>
              <a:t>ПАРАМЕТРЫ ПРОЕКТА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21990" y="2110034"/>
            <a:ext cx="10146010" cy="3840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2496" dirty="0" smtClean="0">
                <a:solidFill>
                  <a:schemeClr val="accent5"/>
                </a:solidFill>
                <a:latin typeface="Artegra Sans Condensed"/>
              </a:rPr>
              <a:t>Строительство общественной бани на 30 мест. </a:t>
            </a:r>
            <a:endParaRPr lang="en-US" sz="2496" dirty="0">
              <a:solidFill>
                <a:schemeClr val="accent5"/>
              </a:solidFill>
              <a:latin typeface="Artegra Sans Condensed"/>
            </a:endParaRPr>
          </a:p>
        </p:txBody>
      </p:sp>
      <p:sp>
        <p:nvSpPr>
          <p:cNvPr id="7" name="TextBox 7"/>
          <p:cNvSpPr txBox="1"/>
          <p:nvPr/>
        </p:nvSpPr>
        <p:spPr>
          <a:xfrm rot="10800000" flipV="1">
            <a:off x="489110" y="2559401"/>
            <a:ext cx="6521284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5"/>
              </a:lnSpc>
              <a:spcBef>
                <a:spcPct val="0"/>
              </a:spcBef>
            </a:pPr>
            <a:r>
              <a:rPr lang="en-US" sz="2396" dirty="0" smtClean="0">
                <a:solidFill>
                  <a:srgbClr val="000000"/>
                </a:solidFill>
                <a:latin typeface="Intro"/>
              </a:rPr>
              <a:t>ПРЕИМУЩЕСТВА </a:t>
            </a:r>
            <a:r>
              <a:rPr lang="ru-RU" sz="2396" dirty="0" smtClean="0">
                <a:solidFill>
                  <a:srgbClr val="000000"/>
                </a:solidFill>
                <a:latin typeface="Intro"/>
              </a:rPr>
              <a:t>ДЛЯ </a:t>
            </a:r>
            <a:r>
              <a:rPr lang="en-US" sz="2396" dirty="0" smtClean="0">
                <a:solidFill>
                  <a:srgbClr val="000000"/>
                </a:solidFill>
                <a:latin typeface="Intro"/>
              </a:rPr>
              <a:t>ИНВЕСТОРА</a:t>
            </a:r>
            <a:endParaRPr lang="en-US" sz="2396" dirty="0">
              <a:solidFill>
                <a:srgbClr val="000000"/>
              </a:solidFill>
              <a:latin typeface="Intro"/>
            </a:endParaRPr>
          </a:p>
        </p:txBody>
      </p:sp>
      <p:sp>
        <p:nvSpPr>
          <p:cNvPr id="8" name="TextBox 8"/>
          <p:cNvSpPr txBox="1"/>
          <p:nvPr/>
        </p:nvSpPr>
        <p:spPr>
          <a:xfrm rot="10800000" flipV="1">
            <a:off x="489108" y="2934572"/>
            <a:ext cx="10559892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500" dirty="0" smtClean="0">
                <a:solidFill>
                  <a:schemeClr val="accent5"/>
                </a:solidFill>
                <a:latin typeface="Artegra Sans Condensed"/>
              </a:rPr>
              <a:t>Участок выделенный под строительство бани находится в центральной части города.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500" dirty="0">
                <a:solidFill>
                  <a:schemeClr val="accent5"/>
                </a:solidFill>
                <a:latin typeface="Artegra Sans Condensed"/>
              </a:rPr>
              <a:t>Круглогодичное </a:t>
            </a:r>
            <a:r>
              <a:rPr lang="ru-RU" sz="2500" dirty="0" smtClean="0">
                <a:solidFill>
                  <a:schemeClr val="accent5"/>
                </a:solidFill>
                <a:latin typeface="Artegra Sans Condensed"/>
              </a:rPr>
              <a:t>использование.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500" dirty="0" smtClean="0">
                <a:solidFill>
                  <a:schemeClr val="accent5"/>
                </a:solidFill>
                <a:latin typeface="Artegra Sans Condensed"/>
              </a:rPr>
              <a:t>Возможность организации дополнительных видов услуг на территории бани (питание, бильярд, СПА процедуры, солярий, массаж, услуги салона красоты и прочее).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500" dirty="0" smtClean="0">
                <a:solidFill>
                  <a:schemeClr val="accent5"/>
                </a:solidFill>
                <a:latin typeface="Artegra Sans Condensed"/>
              </a:rPr>
              <a:t>Бани пользуются высокой популярностью у граждан </a:t>
            </a:r>
            <a:r>
              <a:rPr lang="ru-RU" sz="2500" dirty="0" err="1" smtClean="0">
                <a:solidFill>
                  <a:schemeClr val="accent5"/>
                </a:solidFill>
                <a:latin typeface="Artegra Sans Condensed"/>
              </a:rPr>
              <a:t>Охинского</a:t>
            </a:r>
            <a:r>
              <a:rPr lang="ru-RU" sz="2500" dirty="0" smtClean="0">
                <a:solidFill>
                  <a:schemeClr val="accent5"/>
                </a:solidFill>
                <a:latin typeface="Artegra Sans Condensed"/>
              </a:rPr>
              <a:t> района.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711305" y="9509133"/>
            <a:ext cx="406114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Intro"/>
              </a:rPr>
              <a:t>картинка по теме </a:t>
            </a:r>
          </a:p>
        </p:txBody>
      </p:sp>
      <p:sp>
        <p:nvSpPr>
          <p:cNvPr id="10" name="TextBox 7"/>
          <p:cNvSpPr txBox="1"/>
          <p:nvPr/>
        </p:nvSpPr>
        <p:spPr>
          <a:xfrm>
            <a:off x="489108" y="5241415"/>
            <a:ext cx="6216491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5"/>
              </a:lnSpc>
              <a:spcBef>
                <a:spcPct val="0"/>
              </a:spcBef>
            </a:pPr>
            <a:r>
              <a:rPr lang="ru-RU" sz="2396" dirty="0" smtClean="0">
                <a:solidFill>
                  <a:srgbClr val="000000"/>
                </a:solidFill>
                <a:latin typeface="Intro"/>
              </a:rPr>
              <a:t>Требуемый объем инвестиций</a:t>
            </a:r>
            <a:endParaRPr lang="en-US" sz="2396" dirty="0">
              <a:solidFill>
                <a:srgbClr val="000000"/>
              </a:solidFill>
              <a:latin typeface="Intro"/>
            </a:endParaRPr>
          </a:p>
        </p:txBody>
      </p:sp>
      <p:sp>
        <p:nvSpPr>
          <p:cNvPr id="11" name="TextBox 8"/>
          <p:cNvSpPr txBox="1"/>
          <p:nvPr/>
        </p:nvSpPr>
        <p:spPr>
          <a:xfrm rot="10800000" flipV="1">
            <a:off x="489108" y="5603364"/>
            <a:ext cx="5987892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95"/>
              </a:lnSpc>
            </a:pPr>
            <a:r>
              <a:rPr lang="ru-RU" sz="2496" dirty="0" smtClean="0">
                <a:solidFill>
                  <a:schemeClr val="accent5"/>
                </a:solidFill>
                <a:latin typeface="Artegra Sans Condensed"/>
              </a:rPr>
              <a:t>Примерный объем инвестиций 200 млн. рублей</a:t>
            </a:r>
            <a:endParaRPr lang="en-US" sz="2496" dirty="0">
              <a:solidFill>
                <a:schemeClr val="accent5"/>
              </a:solidFill>
              <a:latin typeface="Artegra Sans Condensed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489108" y="6051351"/>
            <a:ext cx="6216493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5"/>
              </a:lnSpc>
              <a:spcBef>
                <a:spcPct val="0"/>
              </a:spcBef>
            </a:pPr>
            <a:r>
              <a:rPr lang="ru-RU" sz="2396" dirty="0" smtClean="0">
                <a:solidFill>
                  <a:srgbClr val="000000"/>
                </a:solidFill>
                <a:latin typeface="Intro"/>
              </a:rPr>
              <a:t>ИНАЯ Информация</a:t>
            </a:r>
            <a:endParaRPr lang="en-US" sz="2396" dirty="0">
              <a:solidFill>
                <a:srgbClr val="000000"/>
              </a:solidFill>
              <a:latin typeface="Intro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489108" y="6667500"/>
            <a:ext cx="10559892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500" dirty="0" smtClean="0">
                <a:solidFill>
                  <a:schemeClr val="accent5"/>
                </a:solidFill>
                <a:latin typeface="Artegra Sans Condensed" panose="020B0604020202020204" charset="0"/>
              </a:rPr>
              <a:t>Место реализации проекта город Оха</a:t>
            </a:r>
            <a:r>
              <a:rPr lang="ru-RU" sz="2500" dirty="0">
                <a:solidFill>
                  <a:schemeClr val="accent5"/>
                </a:solidFill>
                <a:latin typeface="Artegra Sans Condensed" panose="020B0604020202020204" charset="0"/>
              </a:rPr>
              <a:t>. </a:t>
            </a:r>
            <a:r>
              <a:rPr lang="ru-RU" sz="2500" dirty="0" smtClean="0">
                <a:solidFill>
                  <a:schemeClr val="accent5"/>
                </a:solidFill>
                <a:latin typeface="Artegra Sans Condensed" panose="020B0604020202020204" charset="0"/>
              </a:rPr>
              <a:t>Баня - социально-значимый </a:t>
            </a:r>
            <a:r>
              <a:rPr lang="ru-RU" sz="2500" dirty="0">
                <a:solidFill>
                  <a:schemeClr val="accent5"/>
                </a:solidFill>
                <a:latin typeface="Artegra Sans Condensed" panose="020B0604020202020204" charset="0"/>
              </a:rPr>
              <a:t>объект в сфере бытового обслуживания и коммунального хозяйства для жителей района, а также для граждан, приезжающих на территорию городского округа с целью работы и </a:t>
            </a:r>
            <a:r>
              <a:rPr lang="ru-RU" sz="2500" dirty="0" smtClean="0">
                <a:solidFill>
                  <a:schemeClr val="accent5"/>
                </a:solidFill>
                <a:latin typeface="Artegra Sans Condensed" panose="020B0604020202020204" charset="0"/>
              </a:rPr>
              <a:t>отдыха. Открытие бани будет способствовать созданию новых рабочих мест и  увеличению поступления </a:t>
            </a:r>
            <a:r>
              <a:rPr lang="ru-RU" sz="2500" dirty="0">
                <a:solidFill>
                  <a:schemeClr val="accent5"/>
                </a:solidFill>
                <a:latin typeface="Artegra Sans Condensed" panose="020B0604020202020204" charset="0"/>
              </a:rPr>
              <a:t>налогов в бюджеты различных </a:t>
            </a:r>
            <a:r>
              <a:rPr lang="ru-RU" sz="2500" dirty="0" smtClean="0">
                <a:solidFill>
                  <a:schemeClr val="accent5"/>
                </a:solidFill>
                <a:latin typeface="Artegra Sans Condensed" panose="020B0604020202020204" charset="0"/>
              </a:rPr>
              <a:t>уровней.</a:t>
            </a:r>
            <a:r>
              <a:rPr lang="ru-RU" sz="2500" dirty="0">
                <a:solidFill>
                  <a:schemeClr val="accent5"/>
                </a:solidFill>
                <a:latin typeface="Artegra Sans Condensed" panose="020B0604020202020204" charset="0"/>
              </a:rPr>
              <a:t> </a:t>
            </a:r>
            <a:endParaRPr lang="ru-RU" sz="2500" dirty="0" smtClean="0">
              <a:solidFill>
                <a:schemeClr val="accent5"/>
              </a:solidFill>
              <a:latin typeface="Artegra Sans Condensed" panose="020B0604020202020204" charset="0"/>
            </a:endParaRPr>
          </a:p>
          <a:p>
            <a:r>
              <a:rPr lang="ru-RU" sz="2500" dirty="0" smtClean="0">
                <a:solidFill>
                  <a:schemeClr val="accent5"/>
                </a:solidFill>
                <a:latin typeface="Artegra Sans Condensed" panose="020B0604020202020204" charset="0"/>
              </a:rPr>
              <a:t>Стоимость посещения бани планируется в размере 400 руб./час/чел. Для льготных категорий граждан (инвалиды, пенсионеры) – 300 руб./час/чел. </a:t>
            </a:r>
          </a:p>
          <a:p>
            <a:r>
              <a:rPr lang="ru-RU" sz="2500" dirty="0" smtClean="0">
                <a:solidFill>
                  <a:schemeClr val="accent5"/>
                </a:solidFill>
                <a:latin typeface="Artegra Sans Condensed" panose="020B0604020202020204" charset="0"/>
              </a:rPr>
              <a:t>Ожидаемый спрос на услуги бани – 8 064 часов в месяц или 96 768 часов в год. </a:t>
            </a:r>
            <a:endParaRPr lang="en-US" sz="2500" dirty="0">
              <a:solidFill>
                <a:schemeClr val="accent5"/>
              </a:solidFill>
              <a:latin typeface="Artegra Sans Condensed" panose="020B0604020202020204" charset="0"/>
            </a:endParaRPr>
          </a:p>
        </p:txBody>
      </p:sp>
      <p:pic>
        <p:nvPicPr>
          <p:cNvPr id="2050" name="Picture 2" descr="https://par-torg.com/wp-content/uploads/8/8/2/8829c60bf27e0a1e5edb5242962663a5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0860" y="419100"/>
            <a:ext cx="6311588" cy="4627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https://zabor.bz/zakaz/img/market/proektirovanie_obshchestvennoj_bani_img_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0860" y="5241415"/>
            <a:ext cx="6338482" cy="4847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762000" y="396210"/>
            <a:ext cx="10486825" cy="3397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75"/>
              </a:lnSpc>
            </a:pPr>
            <a:r>
              <a:rPr lang="en-US" sz="2500" dirty="0">
                <a:solidFill>
                  <a:srgbClr val="000000"/>
                </a:solidFill>
                <a:latin typeface="Intro"/>
              </a:rPr>
              <a:t>СХЕМА РАСПОЛОЖЕНИЯ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5143500"/>
            <a:ext cx="3733800" cy="1219200"/>
          </a:xfrm>
          <a:prstGeom prst="rect">
            <a:avLst/>
          </a:prstGeom>
        </p:spPr>
      </p:pic>
      <p:sp>
        <p:nvSpPr>
          <p:cNvPr id="14" name="TextBox 4"/>
          <p:cNvSpPr txBox="1"/>
          <p:nvPr/>
        </p:nvSpPr>
        <p:spPr>
          <a:xfrm>
            <a:off x="762000" y="1102242"/>
            <a:ext cx="16992600" cy="1346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2499" dirty="0" err="1">
                <a:solidFill>
                  <a:srgbClr val="47A5AD"/>
                </a:solidFill>
                <a:latin typeface="Artegra Sans Condensed"/>
              </a:rPr>
              <a:t>Кадастровый</a:t>
            </a:r>
            <a:r>
              <a:rPr lang="en-US" sz="2499" dirty="0">
                <a:solidFill>
                  <a:srgbClr val="47A5AD"/>
                </a:solidFill>
                <a:latin typeface="Artegra Sans Condensed"/>
              </a:rPr>
              <a:t> </a:t>
            </a:r>
            <a:r>
              <a:rPr lang="en-US" sz="2499" dirty="0" err="1">
                <a:solidFill>
                  <a:srgbClr val="47A5AD"/>
                </a:solidFill>
                <a:latin typeface="Artegra Sans Condensed"/>
              </a:rPr>
              <a:t>номер</a:t>
            </a:r>
            <a:r>
              <a:rPr lang="en-US" sz="2499" dirty="0">
                <a:solidFill>
                  <a:srgbClr val="47A5AD"/>
                </a:solidFill>
                <a:latin typeface="Artegra Sans Condensed"/>
              </a:rPr>
              <a:t>: </a:t>
            </a:r>
            <a:r>
              <a:rPr lang="en-US" sz="2499" dirty="0" smtClean="0">
                <a:solidFill>
                  <a:srgbClr val="47A5AD"/>
                </a:solidFill>
                <a:latin typeface="Artegra Sans Condensed"/>
              </a:rPr>
              <a:t>65:</a:t>
            </a:r>
            <a:r>
              <a:rPr lang="ru-RU" sz="2499" dirty="0" smtClean="0">
                <a:solidFill>
                  <a:srgbClr val="47A5AD"/>
                </a:solidFill>
                <a:latin typeface="Artegra Sans Condensed"/>
              </a:rPr>
              <a:t>24</a:t>
            </a:r>
            <a:r>
              <a:rPr lang="en-US" sz="2499" dirty="0" smtClean="0">
                <a:solidFill>
                  <a:srgbClr val="47A5AD"/>
                </a:solidFill>
                <a:latin typeface="Artegra Sans Condensed"/>
              </a:rPr>
              <a:t>:00000</a:t>
            </a:r>
            <a:r>
              <a:rPr lang="ru-RU" sz="2499" dirty="0" smtClean="0">
                <a:solidFill>
                  <a:srgbClr val="47A5AD"/>
                </a:solidFill>
                <a:latin typeface="Artegra Sans Condensed"/>
              </a:rPr>
              <a:t>19</a:t>
            </a:r>
            <a:r>
              <a:rPr lang="en-US" sz="2499" dirty="0" smtClean="0">
                <a:solidFill>
                  <a:srgbClr val="47A5AD"/>
                </a:solidFill>
                <a:latin typeface="Artegra Sans Condensed"/>
              </a:rPr>
              <a:t>:</a:t>
            </a:r>
            <a:r>
              <a:rPr lang="ru-RU" sz="2499" dirty="0" smtClean="0">
                <a:solidFill>
                  <a:srgbClr val="47A5AD"/>
                </a:solidFill>
                <a:latin typeface="Artegra Sans Condensed"/>
              </a:rPr>
              <a:t>55</a:t>
            </a:r>
            <a:endParaRPr lang="en-US" sz="2499" dirty="0">
              <a:solidFill>
                <a:srgbClr val="47A5AD"/>
              </a:solidFill>
              <a:latin typeface="Artegra Sans Condensed"/>
            </a:endParaRPr>
          </a:p>
          <a:p>
            <a:pPr algn="just">
              <a:lnSpc>
                <a:spcPts val="3499"/>
              </a:lnSpc>
            </a:pPr>
            <a:r>
              <a:rPr lang="en-US" sz="2499" dirty="0" err="1">
                <a:solidFill>
                  <a:srgbClr val="47A5AD"/>
                </a:solidFill>
                <a:latin typeface="Artegra Sans Condensed"/>
              </a:rPr>
              <a:t>Площадь</a:t>
            </a:r>
            <a:r>
              <a:rPr lang="en-US" sz="2499" dirty="0">
                <a:solidFill>
                  <a:srgbClr val="47A5AD"/>
                </a:solidFill>
                <a:latin typeface="Artegra Sans Condensed"/>
              </a:rPr>
              <a:t>: </a:t>
            </a:r>
            <a:r>
              <a:rPr lang="ru-RU" sz="2499" dirty="0" smtClean="0">
                <a:solidFill>
                  <a:srgbClr val="47A5AD"/>
                </a:solidFill>
                <a:latin typeface="Artegra Sans Condensed"/>
              </a:rPr>
              <a:t>3907 </a:t>
            </a:r>
            <a:r>
              <a:rPr lang="ru-RU" sz="2499" dirty="0" err="1" smtClean="0">
                <a:solidFill>
                  <a:srgbClr val="47A5AD"/>
                </a:solidFill>
                <a:latin typeface="Artegra Sans Condensed"/>
              </a:rPr>
              <a:t>кв.м</a:t>
            </a:r>
            <a:endParaRPr lang="en-US" sz="2499" dirty="0">
              <a:solidFill>
                <a:srgbClr val="47A5AD"/>
              </a:solidFill>
              <a:latin typeface="Artegra Sans Condensed"/>
            </a:endParaRPr>
          </a:p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en-US" sz="2499" dirty="0" err="1">
                <a:solidFill>
                  <a:srgbClr val="47A5AD"/>
                </a:solidFill>
                <a:latin typeface="Artegra Sans Condensed"/>
              </a:rPr>
              <a:t>Дополнительная</a:t>
            </a:r>
            <a:r>
              <a:rPr lang="en-US" sz="2499" dirty="0">
                <a:solidFill>
                  <a:srgbClr val="47A5AD"/>
                </a:solidFill>
                <a:latin typeface="Artegra Sans Condensed"/>
              </a:rPr>
              <a:t> </a:t>
            </a:r>
            <a:r>
              <a:rPr lang="en-US" sz="2499" dirty="0" err="1" smtClean="0">
                <a:solidFill>
                  <a:srgbClr val="47A5AD"/>
                </a:solidFill>
                <a:latin typeface="Artegra Sans Condensed"/>
              </a:rPr>
              <a:t>информация</a:t>
            </a:r>
            <a:r>
              <a:rPr lang="ru-RU" sz="2499" dirty="0">
                <a:solidFill>
                  <a:srgbClr val="47A5AD"/>
                </a:solidFill>
                <a:latin typeface="Artegra Sans Condensed"/>
              </a:rPr>
              <a:t> Категория: </a:t>
            </a:r>
            <a:r>
              <a:rPr lang="ru-RU" sz="2499" dirty="0" smtClean="0">
                <a:solidFill>
                  <a:srgbClr val="47A5AD"/>
                </a:solidFill>
                <a:latin typeface="Artegra Sans Condensed"/>
              </a:rPr>
              <a:t>Земли </a:t>
            </a:r>
            <a:r>
              <a:rPr lang="ru-RU" sz="2499" dirty="0">
                <a:solidFill>
                  <a:srgbClr val="47A5AD"/>
                </a:solidFill>
                <a:latin typeface="Artegra Sans Condensed"/>
              </a:rPr>
              <a:t>населенных </a:t>
            </a:r>
            <a:r>
              <a:rPr lang="ru-RU" sz="2499" dirty="0" smtClean="0">
                <a:solidFill>
                  <a:srgbClr val="47A5AD"/>
                </a:solidFill>
                <a:latin typeface="Artegra Sans Condensed"/>
              </a:rPr>
              <a:t>пунктов</a:t>
            </a:r>
            <a:endParaRPr lang="ru-RU" sz="2499" dirty="0">
              <a:solidFill>
                <a:srgbClr val="47A5AD"/>
              </a:solidFill>
              <a:latin typeface="Artegra Sans Condensed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959102"/>
            <a:ext cx="12750800" cy="680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846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 rot="10800000" flipV="1">
            <a:off x="609599" y="818866"/>
            <a:ext cx="6629400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Intro"/>
              </a:rPr>
              <a:t>МЕРЫ ПОДДЕРЖКИ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598" y="8415129"/>
            <a:ext cx="7010401" cy="371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lnSpc>
                <a:spcPts val="294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500" dirty="0" err="1" smtClean="0">
                <a:solidFill>
                  <a:schemeClr val="accent5"/>
                </a:solidFill>
                <a:latin typeface="Artegra Sans Condensed" panose="020B0604020202020204" charset="0"/>
              </a:rPr>
              <a:t>Земля</a:t>
            </a:r>
            <a:r>
              <a:rPr lang="en-US" sz="2500" dirty="0" smtClean="0">
                <a:solidFill>
                  <a:schemeClr val="accent5"/>
                </a:solidFill>
                <a:latin typeface="Artegra Sans Condensed" panose="020B0604020202020204" charset="0"/>
              </a:rPr>
              <a:t> 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без </a:t>
            </a:r>
            <a:r>
              <a:rPr lang="en-US" sz="2500" dirty="0" smtClean="0">
                <a:solidFill>
                  <a:schemeClr val="accent5"/>
                </a:solidFill>
                <a:latin typeface="Artegra Sans Condensed" panose="020B0604020202020204" charset="0"/>
              </a:rPr>
              <a:t>торгов</a:t>
            </a:r>
            <a:r>
              <a:rPr lang="ru-RU" sz="2500" dirty="0" smtClean="0">
                <a:solidFill>
                  <a:schemeClr val="accent5"/>
                </a:solidFill>
                <a:latin typeface="Artegra Sans Condensed" panose="020B0604020202020204" charset="0"/>
              </a:rPr>
              <a:t> </a:t>
            </a:r>
            <a:r>
              <a:rPr lang="en-US" sz="2500" dirty="0" smtClean="0">
                <a:solidFill>
                  <a:schemeClr val="accent5"/>
                </a:solidFill>
                <a:latin typeface="Artegra Sans Condensed" panose="020B0604020202020204" charset="0"/>
              </a:rPr>
              <a:t>для 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масштабных </a:t>
            </a:r>
            <a:r>
              <a:rPr lang="en-US" sz="2500" dirty="0" smtClean="0">
                <a:solidFill>
                  <a:schemeClr val="accent5"/>
                </a:solidFill>
                <a:latin typeface="Artegra Sans Condensed" panose="020B0604020202020204" charset="0"/>
              </a:rPr>
              <a:t>проектов</a:t>
            </a:r>
            <a:endParaRPr lang="en-US" sz="2500" dirty="0">
              <a:solidFill>
                <a:schemeClr val="accent5"/>
              </a:solidFill>
              <a:latin typeface="Artegra Sans Condensed" panose="020B0604020202020204" charset="0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14459832" y="8612335"/>
            <a:ext cx="3389300" cy="1173796"/>
            <a:chOff x="0" y="-47625"/>
            <a:chExt cx="4519066" cy="1565061"/>
          </a:xfrm>
        </p:grpSpPr>
        <p:sp>
          <p:nvSpPr>
            <p:cNvPr id="15" name="TextBox 15"/>
            <p:cNvSpPr txBox="1"/>
            <p:nvPr/>
          </p:nvSpPr>
          <p:spPr>
            <a:xfrm>
              <a:off x="0" y="525712"/>
              <a:ext cx="4519066" cy="9917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940"/>
                </a:lnSpc>
              </a:pPr>
              <a:r>
                <a:rPr lang="en-US" sz="2100">
                  <a:solidFill>
                    <a:srgbClr val="FFFFFF"/>
                  </a:solidFill>
                  <a:latin typeface="Artegra Sans Condensed" panose="020B0604020202020204" charset="0"/>
                </a:rPr>
                <a:t>свободная таможенная зона </a:t>
              </a:r>
            </a:p>
            <a:p>
              <a:pPr algn="r">
                <a:lnSpc>
                  <a:spcPts val="2940"/>
                </a:lnSpc>
              </a:pPr>
              <a:r>
                <a:rPr lang="en-US" sz="2100">
                  <a:solidFill>
                    <a:srgbClr val="FFFFFF"/>
                  </a:solidFill>
                  <a:latin typeface="Artegra Sans Condensed" panose="020B0604020202020204" charset="0"/>
                </a:rPr>
                <a:t>иностранная сила вне квот 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98260" y="-47625"/>
              <a:ext cx="2020806" cy="4958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940"/>
                </a:lnSpc>
              </a:pPr>
              <a:r>
                <a:rPr lang="en-US" sz="2100">
                  <a:solidFill>
                    <a:srgbClr val="FFFFFF"/>
                  </a:solidFill>
                  <a:latin typeface="Artegra Sans Condensed" panose="020B0604020202020204" charset="0"/>
                </a:rPr>
                <a:t>а также:</a:t>
              </a:r>
            </a:p>
          </p:txBody>
        </p:sp>
      </p:grpSp>
      <p:pic>
        <p:nvPicPr>
          <p:cNvPr id="3076" name="Picture 4" descr="https://dela.ru/medianew/img/11-72263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1" y="5219700"/>
            <a:ext cx="8839200" cy="4791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torage.myseldon.com/news-pict-68/6847BD6D0C2E6527715214B805659AF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261475"/>
            <a:ext cx="8839200" cy="495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1"/>
          <p:cNvSpPr txBox="1"/>
          <p:nvPr/>
        </p:nvSpPr>
        <p:spPr>
          <a:xfrm>
            <a:off x="761999" y="4610100"/>
            <a:ext cx="7772403" cy="34624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5425" lvl="0" indent="-225425">
              <a:spcBef>
                <a:spcPct val="0"/>
              </a:spcBef>
            </a:pPr>
            <a:r>
              <a:rPr lang="ru-RU" sz="2500" dirty="0" smtClean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   </a:t>
            </a:r>
            <a:r>
              <a:rPr lang="en-US" sz="2500" dirty="0" smtClean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Возмещение затрат</a:t>
            </a:r>
            <a:r>
              <a:rPr lang="ru-RU" sz="2500" dirty="0" smtClean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 </a:t>
            </a:r>
            <a:r>
              <a:rPr lang="ru-RU" sz="2500" dirty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(на муниципальном уровне</a:t>
            </a:r>
            <a:r>
              <a:rPr lang="ru-RU" sz="2500" dirty="0" smtClean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)</a:t>
            </a:r>
          </a:p>
          <a:p>
            <a:pPr marL="225425" lvl="1" indent="-225425" algn="just">
              <a:spcBef>
                <a:spcPct val="0"/>
              </a:spcBef>
              <a:buFont typeface="Arial"/>
              <a:buChar char="•"/>
            </a:pPr>
            <a:r>
              <a:rPr lang="ru-RU" sz="2500" dirty="0" smtClean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На </a:t>
            </a:r>
            <a:r>
              <a:rPr lang="ru-RU" sz="2500" dirty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уплату процентов по кредитам, полученным в российских кредитных организациях (в размере 100 %, но не более </a:t>
            </a:r>
            <a:r>
              <a:rPr lang="ru-RU" sz="2500" dirty="0" smtClean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4</a:t>
            </a:r>
            <a:r>
              <a:rPr lang="en-US" sz="2500" dirty="0" smtClean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 </a:t>
            </a:r>
            <a:r>
              <a:rPr lang="ru-RU" sz="2500" dirty="0" smtClean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млн. </a:t>
            </a:r>
            <a:r>
              <a:rPr lang="ru-RU" sz="2500" dirty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руб</a:t>
            </a:r>
            <a:r>
              <a:rPr lang="ru-RU" sz="2500" dirty="0" smtClean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.)</a:t>
            </a:r>
          </a:p>
          <a:p>
            <a:pPr marL="225425" lvl="1" indent="-225425" algn="just">
              <a:spcBef>
                <a:spcPct val="0"/>
              </a:spcBef>
              <a:buFont typeface="Arial"/>
              <a:buChar char="•"/>
            </a:pPr>
            <a:r>
              <a:rPr lang="ru-RU" sz="2500" dirty="0" smtClean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На </a:t>
            </a:r>
            <a:r>
              <a:rPr lang="ru-RU" sz="2500" dirty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уплату лизинговых платежей по договорам финансовой аренды (лизинга) и первого взноса при заключении договора лизинга субъектам малого и среднего предпринимательства (не более </a:t>
            </a:r>
            <a:r>
              <a:rPr lang="ru-RU" sz="2500" dirty="0" smtClean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5 </a:t>
            </a:r>
            <a:r>
              <a:rPr lang="ru-RU" sz="2500" dirty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млн. руб</a:t>
            </a:r>
            <a:r>
              <a:rPr lang="ru-RU" sz="2500" dirty="0" smtClean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.)</a:t>
            </a:r>
          </a:p>
          <a:p>
            <a:pPr marL="225425" lvl="1" indent="-225425" algn="just">
              <a:buFont typeface="Arial"/>
              <a:buChar char="•"/>
            </a:pPr>
            <a:r>
              <a:rPr lang="ru-RU" sz="2500" dirty="0" smtClean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На </a:t>
            </a:r>
            <a:r>
              <a:rPr lang="ru-RU" sz="2500" dirty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оборудование </a:t>
            </a:r>
            <a:r>
              <a:rPr lang="ru-RU" sz="2500" dirty="0" smtClean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(8</a:t>
            </a:r>
            <a:r>
              <a:rPr lang="en-US" sz="2500" dirty="0" smtClean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0 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%, </a:t>
            </a: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но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 </a:t>
            </a: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не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 </a:t>
            </a: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более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 </a:t>
            </a:r>
            <a:r>
              <a:rPr lang="en-US" sz="2500" dirty="0" smtClean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2</a:t>
            </a:r>
            <a:r>
              <a:rPr lang="ru-RU" sz="2500" dirty="0" smtClean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 </a:t>
            </a:r>
            <a:r>
              <a:rPr lang="ru-RU" sz="2500" dirty="0">
                <a:solidFill>
                  <a:schemeClr val="accent5"/>
                </a:solidFill>
                <a:latin typeface="Artegra Sans Condensed" panose="020B0604020202020204" charset="0"/>
                <a:cs typeface="Artegra Sans Condensed" panose="020B0604020202020204" charset="0"/>
              </a:rPr>
              <a:t>млн. руб.)</a:t>
            </a:r>
            <a:endParaRPr lang="en-US" sz="2500" dirty="0">
              <a:solidFill>
                <a:schemeClr val="accent5"/>
              </a:solidFill>
              <a:latin typeface="Artegra Sans Condensed" panose="020B0604020202020204" charset="0"/>
              <a:cs typeface="Artegra Sans Condensed" panose="020B060402020202020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1000" y="1866900"/>
            <a:ext cx="8153403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ru-RU" sz="2500" dirty="0" smtClean="0">
                <a:solidFill>
                  <a:schemeClr val="accent5">
                    <a:lumMod val="75000"/>
                  </a:schemeClr>
                </a:solidFill>
                <a:latin typeface="Artegra Sans Condensed" panose="020B0604020202020204" charset="0"/>
              </a:rPr>
              <a:t>   </a:t>
            </a:r>
            <a:r>
              <a:rPr lang="en-US" sz="2500" dirty="0" smtClean="0">
                <a:solidFill>
                  <a:schemeClr val="accent5"/>
                </a:solidFill>
                <a:latin typeface="Artegra Sans Condensed" panose="020B0604020202020204" charset="0"/>
              </a:rPr>
              <a:t>СЗПК 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(</a:t>
            </a: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</a:rPr>
              <a:t>Соглашение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 о </a:t>
            </a: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</a:rPr>
              <a:t>защите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 и </a:t>
            </a: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</a:rPr>
              <a:t>поощрении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 </a:t>
            </a: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</a:rPr>
              <a:t>капиталовложений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)</a:t>
            </a:r>
          </a:p>
          <a:p>
            <a:pPr marL="453390" lvl="1" indent="-226695" algn="just">
              <a:spcBef>
                <a:spcPct val="0"/>
              </a:spcBef>
              <a:buFont typeface="Arial"/>
              <a:buChar char="•"/>
            </a:pP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</a:rPr>
              <a:t>для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 </a:t>
            </a: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</a:rPr>
              <a:t>проектов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 </a:t>
            </a: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</a:rPr>
              <a:t>от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 200 </a:t>
            </a: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</a:rPr>
              <a:t>млн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. </a:t>
            </a: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</a:rPr>
              <a:t>руб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. </a:t>
            </a:r>
          </a:p>
          <a:p>
            <a:pPr marL="453390" lvl="1" indent="-226695" algn="just">
              <a:spcBef>
                <a:spcPct val="0"/>
              </a:spcBef>
              <a:buFont typeface="Arial"/>
              <a:buChar char="•"/>
            </a:pP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</a:rPr>
              <a:t>Возмещение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 100 % </a:t>
            </a: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</a:rPr>
              <a:t>затрат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 </a:t>
            </a: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</a:rPr>
              <a:t>на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 </a:t>
            </a: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</a:rPr>
              <a:t>инфраструктуру</a:t>
            </a:r>
            <a:endParaRPr lang="en-US" sz="2500" dirty="0">
              <a:solidFill>
                <a:schemeClr val="accent5"/>
              </a:solidFill>
              <a:latin typeface="Artegra Sans Condensed" panose="020B0604020202020204" charset="0"/>
            </a:endParaRPr>
          </a:p>
          <a:p>
            <a:pPr marL="453390" lvl="1" indent="-226695" algn="just">
              <a:buFont typeface="Arial"/>
              <a:buChar char="•"/>
            </a:pPr>
            <a:r>
              <a:rPr lang="en-US" sz="2500" dirty="0" smtClean="0">
                <a:solidFill>
                  <a:schemeClr val="accent5"/>
                </a:solidFill>
                <a:latin typeface="Artegra Sans Condensed" panose="020B0604020202020204" charset="0"/>
              </a:rPr>
              <a:t>«</a:t>
            </a:r>
            <a:r>
              <a:rPr lang="en-US" sz="2500" dirty="0" err="1" smtClean="0">
                <a:solidFill>
                  <a:schemeClr val="accent5"/>
                </a:solidFill>
                <a:latin typeface="Artegra Sans Condensed" panose="020B0604020202020204" charset="0"/>
              </a:rPr>
              <a:t>Стабилизационная</a:t>
            </a:r>
            <a:r>
              <a:rPr lang="en-US" sz="2500" dirty="0" smtClean="0">
                <a:solidFill>
                  <a:schemeClr val="accent5"/>
                </a:solidFill>
                <a:latin typeface="Artegra Sans Condensed" panose="020B0604020202020204" charset="0"/>
              </a:rPr>
              <a:t> </a:t>
            </a: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</a:rPr>
              <a:t>оговорка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» – </a:t>
            </a: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</a:rPr>
              <a:t>неухудшение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 </a:t>
            </a: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</a:rPr>
              <a:t>инвестиционного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 </a:t>
            </a: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</a:rPr>
              <a:t>законодательства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 в </a:t>
            </a: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</a:rPr>
              <a:t>течение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 </a:t>
            </a: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</a:rPr>
              <a:t>реализации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 </a:t>
            </a: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</a:rPr>
              <a:t>проекта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 (</a:t>
            </a: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</a:rPr>
              <a:t>включая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 </a:t>
            </a: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</a:rPr>
              <a:t>налоговые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 </a:t>
            </a:r>
            <a:r>
              <a:rPr lang="en-US" sz="2500" dirty="0" err="1">
                <a:solidFill>
                  <a:schemeClr val="accent5"/>
                </a:solidFill>
                <a:latin typeface="Artegra Sans Condensed" panose="020B0604020202020204" charset="0"/>
              </a:rPr>
              <a:t>нормы</a:t>
            </a:r>
            <a:r>
              <a:rPr lang="en-US" sz="2500" dirty="0">
                <a:solidFill>
                  <a:schemeClr val="accent5"/>
                </a:solidFill>
                <a:latin typeface="Artegra Sans Condensed" panose="020B060402020202020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873" r="17953"/>
          <a:stretch>
            <a:fillRect/>
          </a:stretch>
        </p:blipFill>
        <p:spPr>
          <a:xfrm>
            <a:off x="324775" y="324370"/>
            <a:ext cx="1407849" cy="140866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505214" y="4064957"/>
            <a:ext cx="7816958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 smtClean="0">
                <a:solidFill>
                  <a:schemeClr val="accent5"/>
                </a:solidFill>
                <a:latin typeface="Artegra Sans Condensed" panose="020B0604020202020204" charset="0"/>
              </a:rPr>
              <a:t>www.adm-okha.ru</a:t>
            </a:r>
          </a:p>
          <a:p>
            <a:pPr>
              <a:lnSpc>
                <a:spcPts val="4200"/>
              </a:lnSpc>
            </a:pPr>
            <a:endParaRPr lang="en-US" sz="3000" dirty="0">
              <a:solidFill>
                <a:srgbClr val="47A5AD"/>
              </a:solidFill>
              <a:latin typeface="Artegra Sans Condensed" panose="020B0604020202020204" charset="0"/>
            </a:endParaRPr>
          </a:p>
          <a:p>
            <a:pPr>
              <a:lnSpc>
                <a:spcPts val="4200"/>
              </a:lnSpc>
            </a:pPr>
            <a:r>
              <a:rPr lang="en-US" sz="3000" dirty="0" err="1" smtClean="0">
                <a:solidFill>
                  <a:schemeClr val="accent5"/>
                </a:solidFill>
                <a:latin typeface="Artegra Sans Condensed" panose="020B0604020202020204" charset="0"/>
              </a:rPr>
              <a:t>E-mail:komitet-okha@sakhalin.ru</a:t>
            </a:r>
            <a:endParaRPr lang="en-US" sz="2500" dirty="0">
              <a:solidFill>
                <a:schemeClr val="accent5"/>
              </a:solidFill>
              <a:latin typeface="Artegra Sans Condensed" panose="020B0604020202020204" charset="0"/>
            </a:endParaRPr>
          </a:p>
          <a:p>
            <a:pPr>
              <a:lnSpc>
                <a:spcPts val="4200"/>
              </a:lnSpc>
            </a:pPr>
            <a:endParaRPr lang="en-US" sz="3000" dirty="0">
              <a:solidFill>
                <a:schemeClr val="accent5"/>
              </a:solidFill>
              <a:latin typeface="Artegra Sans Condensed" panose="020B0604020202020204" charset="0"/>
            </a:endParaRP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chemeClr val="accent5"/>
                </a:solidFill>
                <a:latin typeface="Artegra Sans Condensed" panose="020B0604020202020204" charset="0"/>
              </a:rPr>
              <a:t>тел</a:t>
            </a:r>
            <a:r>
              <a:rPr lang="en-US" sz="3000" dirty="0">
                <a:solidFill>
                  <a:schemeClr val="accent5"/>
                </a:solidFill>
                <a:latin typeface="Artegra Sans Condensed" panose="020B0604020202020204" charset="0"/>
              </a:rPr>
              <a:t>: +</a:t>
            </a:r>
            <a:r>
              <a:rPr lang="en-US" sz="3000" dirty="0" smtClean="0">
                <a:solidFill>
                  <a:schemeClr val="accent5"/>
                </a:solidFill>
                <a:latin typeface="Artegra Sans Condensed" panose="020B0604020202020204" charset="0"/>
              </a:rPr>
              <a:t>74243730398, </a:t>
            </a:r>
            <a:r>
              <a:rPr lang="en-US" sz="3000" dirty="0">
                <a:solidFill>
                  <a:schemeClr val="accent5"/>
                </a:solidFill>
                <a:latin typeface="Artegra Sans Condensed" panose="020B0604020202020204" charset="0"/>
              </a:rPr>
              <a:t>+</a:t>
            </a:r>
            <a:r>
              <a:rPr lang="en-US" sz="3000" dirty="0" smtClean="0">
                <a:solidFill>
                  <a:schemeClr val="accent5"/>
                </a:solidFill>
                <a:latin typeface="Artegra Sans Condensed" panose="020B0604020202020204" charset="0"/>
              </a:rPr>
              <a:t>74243735418</a:t>
            </a:r>
            <a:endParaRPr lang="en-US" sz="3000" dirty="0">
              <a:solidFill>
                <a:schemeClr val="accent5"/>
              </a:solidFill>
              <a:latin typeface="Artegra Sans Condensed" panose="020B0604020202020204" charset="0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14403" y="5045911"/>
            <a:ext cx="858769" cy="67608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80230" y="6034960"/>
            <a:ext cx="769752" cy="76975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42320" y="4032390"/>
            <a:ext cx="699197" cy="699197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738337" y="2933700"/>
            <a:ext cx="3350711" cy="4998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Intro"/>
              </a:rPr>
              <a:t>КОНТАКТЫ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728890" y="9191625"/>
            <a:ext cx="406114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Intro"/>
              </a:rPr>
              <a:t>картинка по теме </a:t>
            </a:r>
          </a:p>
        </p:txBody>
      </p:sp>
      <p:pic>
        <p:nvPicPr>
          <p:cNvPr id="2050" name="Picture 2" descr="https://okha65.ru/upload/000/u2/82/f9/v-ohinskom-raione-vyberut-obschestvenno-znachimye-proekty-photo-big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419100"/>
            <a:ext cx="9144000" cy="929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8162</TotalTime>
  <Words>390</Words>
  <Application>Microsoft Office PowerPoint</Application>
  <PresentationFormat>Произвольный</PresentationFormat>
  <Paragraphs>46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Artegra Sans Condensed</vt:lpstr>
      <vt:lpstr>Intro</vt:lpstr>
      <vt:lpstr>Times New Roman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Лукьянова Арина Юрьевна</dc:creator>
  <cp:lastModifiedBy>Лукьянова Арина Юрьевна</cp:lastModifiedBy>
  <cp:revision>127</cp:revision>
  <cp:lastPrinted>2023-06-02T03:12:23Z</cp:lastPrinted>
  <dcterms:created xsi:type="dcterms:W3CDTF">2006-08-16T00:00:00Z</dcterms:created>
  <dcterms:modified xsi:type="dcterms:W3CDTF">2023-06-08T22:43:43Z</dcterms:modified>
  <dc:identifier>DAFcX9Ni4ls</dc:identifier>
  <cp:contentStatus/>
</cp:coreProperties>
</file>