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</p:sldMasterIdLst>
  <p:notesMasterIdLst>
    <p:notesMasterId r:id="rId31"/>
  </p:notesMasterIdLst>
  <p:sldIdLst>
    <p:sldId id="256" r:id="rId26"/>
    <p:sldId id="257" r:id="rId27"/>
    <p:sldId id="258" r:id="rId28"/>
    <p:sldId id="260" r:id="rId29"/>
    <p:sldId id="261" r:id="rId30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46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0AB76-1BC4-4CB1-B795-EA82B3C5CDFB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AC8F6-B277-4B0D-B4ED-71B923576E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8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C8F6-B277-4B0D-B4ED-71B923576ED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44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25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400" cy="6854760"/>
          </a:xfrm>
          <a:prstGeom prst="rect">
            <a:avLst/>
          </a:prstGeom>
          <a:ln w="0">
            <a:noFill/>
          </a:ln>
        </p:spPr>
      </p:pic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Рисунок 6"/>
          <p:cNvPicPr/>
          <p:nvPr/>
        </p:nvPicPr>
        <p:blipFill>
          <a:blip r:embed="rId2"/>
          <a:srcRect b="5144"/>
          <a:stretch/>
        </p:blipFill>
        <p:spPr>
          <a:xfrm>
            <a:off x="0" y="0"/>
            <a:ext cx="12188880" cy="685476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12"/>
          <p:cNvPicPr/>
          <p:nvPr/>
        </p:nvPicPr>
        <p:blipFill>
          <a:blip r:embed="rId3"/>
          <a:stretch/>
        </p:blipFill>
        <p:spPr>
          <a:xfrm>
            <a:off x="-31320" y="0"/>
            <a:ext cx="12251520" cy="6854760"/>
          </a:xfrm>
          <a:prstGeom prst="rect">
            <a:avLst/>
          </a:prstGeom>
          <a:ln w="0">
            <a:noFill/>
          </a:ln>
        </p:spPr>
      </p:pic>
      <p:pic>
        <p:nvPicPr>
          <p:cNvPr id="170" name="Picture 3"/>
          <p:cNvPicPr/>
          <p:nvPr/>
        </p:nvPicPr>
        <p:blipFill>
          <a:blip r:embed="rId4"/>
          <a:stretch/>
        </p:blipFill>
        <p:spPr>
          <a:xfrm>
            <a:off x="753840" y="461880"/>
            <a:ext cx="2079000" cy="1028160"/>
          </a:xfrm>
          <a:prstGeom prst="rect">
            <a:avLst/>
          </a:prstGeom>
          <a:ln w="0">
            <a:noFill/>
          </a:ln>
        </p:spPr>
      </p:pic>
      <p:sp>
        <p:nvSpPr>
          <p:cNvPr id="172" name="TextBox 15"/>
          <p:cNvSpPr/>
          <p:nvPr/>
        </p:nvSpPr>
        <p:spPr>
          <a:xfrm>
            <a:off x="292680" y="3600000"/>
            <a:ext cx="6126480" cy="63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4300"/>
              </a:lnSpc>
            </a:pPr>
            <a:r>
              <a:rPr lang="ru-RU" sz="4400" b="1" u="none" strike="noStrike">
                <a:solidFill>
                  <a:srgbClr val="FFFFFF"/>
                </a:solidFill>
                <a:uFillTx/>
                <a:latin typeface="Gotham Pro Black"/>
                <a:ea typeface="Arial"/>
              </a:rPr>
              <a:t>ПАРК «ДАЛЬНИЙ»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TextBox 4"/>
          <p:cNvSpPr/>
          <p:nvPr/>
        </p:nvSpPr>
        <p:spPr>
          <a:xfrm>
            <a:off x="5125680" y="6361200"/>
            <a:ext cx="259776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г. Южно-Сахалинск, 2025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3"/>
          <p:cNvPicPr/>
          <p:nvPr/>
        </p:nvPicPr>
        <p:blipFill>
          <a:blip r:embed="rId3"/>
          <a:stretch/>
        </p:blipFill>
        <p:spPr>
          <a:xfrm>
            <a:off x="11525400" y="110880"/>
            <a:ext cx="568440" cy="771480"/>
          </a:xfrm>
          <a:prstGeom prst="rect">
            <a:avLst/>
          </a:prstGeom>
          <a:ln w="0">
            <a:noFill/>
          </a:ln>
        </p:spPr>
      </p:pic>
      <p:sp>
        <p:nvSpPr>
          <p:cNvPr id="174" name="Rectangle 5"/>
          <p:cNvSpPr/>
          <p:nvPr/>
        </p:nvSpPr>
        <p:spPr>
          <a:xfrm>
            <a:off x="272340" y="356040"/>
            <a:ext cx="23389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«ДАЛЬНИЙ»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5" name="Picture 6"/>
          <p:cNvPicPr/>
          <p:nvPr/>
        </p:nvPicPr>
        <p:blipFill>
          <a:blip r:embed="rId4"/>
          <a:stretch/>
        </p:blipFill>
        <p:spPr>
          <a:xfrm>
            <a:off x="-3960" y="959400"/>
            <a:ext cx="12188880" cy="20160"/>
          </a:xfrm>
          <a:prstGeom prst="rect">
            <a:avLst/>
          </a:prstGeom>
          <a:ln w="0">
            <a:noFill/>
          </a:ln>
        </p:spPr>
      </p:pic>
      <p:sp>
        <p:nvSpPr>
          <p:cNvPr id="176" name="TextBox 7"/>
          <p:cNvSpPr/>
          <p:nvPr/>
        </p:nvSpPr>
        <p:spPr>
          <a:xfrm>
            <a:off x="279469" y="2066651"/>
            <a:ext cx="4392328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u="none" strike="noStrike" dirty="0" smtClean="0">
                <a:solidFill>
                  <a:srgbClr val="000000"/>
                </a:solidFill>
                <a:uFillTx/>
                <a:latin typeface="Gotham Pro Black"/>
                <a:ea typeface="Arial"/>
              </a:rPr>
              <a:t>Параметры </a:t>
            </a:r>
            <a:r>
              <a:rPr lang="ru-RU" sz="28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Rectangle 5"/>
          <p:cNvSpPr/>
          <p:nvPr/>
        </p:nvSpPr>
        <p:spPr>
          <a:xfrm>
            <a:off x="1707054" y="2629817"/>
            <a:ext cx="24411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объем инвестиций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TextBox 12"/>
          <p:cNvSpPr/>
          <p:nvPr/>
        </p:nvSpPr>
        <p:spPr>
          <a:xfrm>
            <a:off x="272340" y="2587713"/>
            <a:ext cx="503961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u="none" strike="noStrike" dirty="0" smtClean="0">
                <a:solidFill>
                  <a:srgbClr val="0070C0"/>
                </a:solidFill>
                <a:uFillTx/>
                <a:latin typeface="Gotham Pro Black"/>
                <a:ea typeface="Arial"/>
              </a:rPr>
              <a:t>3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TextBox 1"/>
          <p:cNvSpPr/>
          <p:nvPr/>
        </p:nvSpPr>
        <p:spPr>
          <a:xfrm>
            <a:off x="619389" y="2638536"/>
            <a:ext cx="83052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млрд руб.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TextBox 23"/>
          <p:cNvSpPr/>
          <p:nvPr/>
        </p:nvSpPr>
        <p:spPr>
          <a:xfrm>
            <a:off x="278275" y="1179590"/>
            <a:ext cx="3777294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u="none" strike="noStrike" dirty="0" smtClean="0">
                <a:solidFill>
                  <a:srgbClr val="000000"/>
                </a:solidFill>
                <a:uFillTx/>
                <a:latin typeface="Gotham Pro Black"/>
                <a:ea typeface="Arial"/>
              </a:rPr>
              <a:t>Описание </a:t>
            </a:r>
            <a:r>
              <a:rPr lang="ru-RU" sz="28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Rectangle 5"/>
          <p:cNvSpPr/>
          <p:nvPr/>
        </p:nvSpPr>
        <p:spPr>
          <a:xfrm>
            <a:off x="277893" y="1662700"/>
            <a:ext cx="671076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Комплексное благоустройство «Парк «Дальний»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TextBox 26"/>
          <p:cNvSpPr/>
          <p:nvPr/>
        </p:nvSpPr>
        <p:spPr>
          <a:xfrm>
            <a:off x="185193" y="4526333"/>
            <a:ext cx="344808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 Задачи 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3" name="Rectangle 5"/>
          <p:cNvSpPr/>
          <p:nvPr/>
        </p:nvSpPr>
        <p:spPr>
          <a:xfrm>
            <a:off x="279469" y="5063516"/>
            <a:ext cx="7696636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Организация рекреационной зоны, зоны массового отдыха людей,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зоны проведения общественных мероприятий, зоны оздоровительных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прогулок и активного отдыха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TextBox 29"/>
          <p:cNvSpPr/>
          <p:nvPr/>
        </p:nvSpPr>
        <p:spPr>
          <a:xfrm>
            <a:off x="279469" y="3011864"/>
            <a:ext cx="11894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070C0"/>
                </a:solidFill>
                <a:uFillTx/>
                <a:latin typeface="Gotham Pro Black"/>
                <a:ea typeface="Arial"/>
              </a:rPr>
              <a:t>от</a:t>
            </a:r>
            <a:r>
              <a:rPr lang="en-US" sz="2800" b="1" u="none" strike="noStrike">
                <a:solidFill>
                  <a:srgbClr val="0070C0"/>
                </a:solidFill>
                <a:uFillTx/>
                <a:latin typeface="Gotham Pro Black"/>
                <a:ea typeface="Arial"/>
              </a:rPr>
              <a:t> 50 </a:t>
            </a:r>
            <a:endParaRPr lang="ru-RU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TextBox 30"/>
          <p:cNvSpPr/>
          <p:nvPr/>
        </p:nvSpPr>
        <p:spPr>
          <a:xfrm>
            <a:off x="1238468" y="3166844"/>
            <a:ext cx="8305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ед.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Rectangle 5"/>
          <p:cNvSpPr/>
          <p:nvPr/>
        </p:nvSpPr>
        <p:spPr>
          <a:xfrm>
            <a:off x="1707054" y="3060628"/>
            <a:ext cx="49251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количество создаваемых рабочих мест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TextBox 34"/>
          <p:cNvSpPr/>
          <p:nvPr/>
        </p:nvSpPr>
        <p:spPr>
          <a:xfrm>
            <a:off x="241288" y="3436948"/>
            <a:ext cx="12456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1326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TextBox 35"/>
          <p:cNvSpPr/>
          <p:nvPr/>
        </p:nvSpPr>
        <p:spPr>
          <a:xfrm>
            <a:off x="1123854" y="3590223"/>
            <a:ext cx="8305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кв.м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Rectangle 5"/>
          <p:cNvSpPr/>
          <p:nvPr/>
        </p:nvSpPr>
        <p:spPr>
          <a:xfrm>
            <a:off x="1706020" y="3511109"/>
            <a:ext cx="2576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площадь застройки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1" name="TextBox 3"/>
          <p:cNvSpPr/>
          <p:nvPr/>
        </p:nvSpPr>
        <p:spPr>
          <a:xfrm>
            <a:off x="262091" y="3907981"/>
            <a:ext cx="8899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1,3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TextBox 5"/>
          <p:cNvSpPr/>
          <p:nvPr/>
        </p:nvSpPr>
        <p:spPr>
          <a:xfrm>
            <a:off x="864088" y="3961782"/>
            <a:ext cx="83052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млн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чел.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Rectangle 1"/>
          <p:cNvSpPr/>
          <p:nvPr/>
        </p:nvSpPr>
        <p:spPr>
          <a:xfrm>
            <a:off x="1707054" y="3982136"/>
            <a:ext cx="28137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посещаемость (в год)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TextBox 6"/>
          <p:cNvSpPr/>
          <p:nvPr/>
        </p:nvSpPr>
        <p:spPr>
          <a:xfrm>
            <a:off x="272340" y="5924955"/>
            <a:ext cx="29073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Цель 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Rectangle 2"/>
          <p:cNvSpPr/>
          <p:nvPr/>
        </p:nvSpPr>
        <p:spPr>
          <a:xfrm>
            <a:off x="279469" y="6437981"/>
            <a:ext cx="5925318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Gotham Pro"/>
                <a:ea typeface="Arial"/>
              </a:rPr>
              <a:t>С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оздание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современной комфортной городской среды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3"/>
          <p:cNvPicPr/>
          <p:nvPr/>
        </p:nvPicPr>
        <p:blipFill>
          <a:blip r:embed="rId2"/>
          <a:stretch/>
        </p:blipFill>
        <p:spPr>
          <a:xfrm>
            <a:off x="11525400" y="110880"/>
            <a:ext cx="568440" cy="77148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6"/>
          <p:cNvPicPr/>
          <p:nvPr/>
        </p:nvPicPr>
        <p:blipFill>
          <a:blip r:embed="rId3"/>
          <a:stretch/>
        </p:blipFill>
        <p:spPr>
          <a:xfrm>
            <a:off x="-3960" y="959400"/>
            <a:ext cx="12188880" cy="20160"/>
          </a:xfrm>
          <a:prstGeom prst="rect">
            <a:avLst/>
          </a:prstGeom>
          <a:ln w="0">
            <a:noFill/>
          </a:ln>
        </p:spPr>
      </p:pic>
      <p:sp>
        <p:nvSpPr>
          <p:cNvPr id="199" name="TextBox 11"/>
          <p:cNvSpPr/>
          <p:nvPr/>
        </p:nvSpPr>
        <p:spPr>
          <a:xfrm>
            <a:off x="277784" y="1341891"/>
            <a:ext cx="36208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Земельные участки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Rectangle 5"/>
          <p:cNvSpPr/>
          <p:nvPr/>
        </p:nvSpPr>
        <p:spPr>
          <a:xfrm>
            <a:off x="277784" y="1872180"/>
            <a:ext cx="23619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Кадастровый номер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TextBox 14"/>
          <p:cNvSpPr/>
          <p:nvPr/>
        </p:nvSpPr>
        <p:spPr>
          <a:xfrm>
            <a:off x="1447244" y="2325128"/>
            <a:ext cx="8305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200" b="0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кв.м</a:t>
            </a:r>
            <a:endParaRPr lang="ru-RU" sz="1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2" name="Rectangle 5"/>
          <p:cNvSpPr/>
          <p:nvPr/>
        </p:nvSpPr>
        <p:spPr>
          <a:xfrm>
            <a:off x="1986106" y="2253061"/>
            <a:ext cx="1108294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площадь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Rectangle 5"/>
          <p:cNvSpPr/>
          <p:nvPr/>
        </p:nvSpPr>
        <p:spPr>
          <a:xfrm>
            <a:off x="272340" y="3493086"/>
            <a:ext cx="5564234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Категория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земель: </a:t>
            </a:r>
          </a:p>
          <a:p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земли</a:t>
            </a:r>
            <a:r>
              <a:rPr lang="en-US" sz="1600" u="none" strike="noStrike" dirty="0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населенных</a:t>
            </a:r>
            <a:r>
              <a:rPr lang="en-US" sz="1600" u="none" strike="noStrike" dirty="0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пунктов</a:t>
            </a:r>
            <a:r>
              <a:rPr lang="en-US" sz="1600" u="none" strike="noStrike" dirty="0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endParaRPr lang="ru-RU" sz="1600" u="none" strike="noStrike" dirty="0" smtClean="0">
              <a:uFillTx/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lnSpc>
                <a:spcPct val="100000"/>
              </a:lnSpc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Rectangle 5"/>
          <p:cNvSpPr/>
          <p:nvPr/>
        </p:nvSpPr>
        <p:spPr>
          <a:xfrm>
            <a:off x="272340" y="4084474"/>
            <a:ext cx="3939344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Вид разрешенного </a:t>
            </a:r>
            <a:r>
              <a:rPr lang="ru-RU" sz="1600" dirty="0">
                <a:solidFill>
                  <a:srgbClr val="000000"/>
                </a:solidFill>
                <a:latin typeface="Gotham Pro"/>
                <a:ea typeface="Arial"/>
              </a:rPr>
              <a:t>использования: парки культуры и </a:t>
            </a:r>
            <a:r>
              <a:rPr lang="ru-RU" sz="1600" dirty="0" smtClean="0">
                <a:solidFill>
                  <a:srgbClr val="000000"/>
                </a:solidFill>
                <a:latin typeface="Gotham Pro"/>
                <a:ea typeface="Arial"/>
              </a:rPr>
              <a:t>отдыха</a:t>
            </a:r>
            <a:endParaRPr lang="ru-RU" sz="1600" dirty="0">
              <a:solidFill>
                <a:srgbClr val="000000"/>
              </a:solidFill>
              <a:latin typeface="Gotham Pro"/>
              <a:ea typeface="Arial"/>
            </a:endParaRPr>
          </a:p>
        </p:txBody>
      </p:sp>
      <p:sp>
        <p:nvSpPr>
          <p:cNvPr id="205" name="Rectangle 5"/>
          <p:cNvSpPr/>
          <p:nvPr/>
        </p:nvSpPr>
        <p:spPr>
          <a:xfrm>
            <a:off x="279323" y="4703104"/>
            <a:ext cx="472968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Механизм предоставления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земельного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участка: аренда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TextBox 9"/>
          <p:cNvSpPr/>
          <p:nvPr/>
        </p:nvSpPr>
        <p:spPr>
          <a:xfrm>
            <a:off x="277784" y="2194202"/>
            <a:ext cx="14904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16 7387</a:t>
            </a:r>
            <a:r>
              <a:rPr lang="en-US" sz="24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 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TextBox 10"/>
          <p:cNvSpPr/>
          <p:nvPr/>
        </p:nvSpPr>
        <p:spPr>
          <a:xfrm>
            <a:off x="2548753" y="1876830"/>
            <a:ext cx="238749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 dirty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65:02:0000039:4513 </a:t>
            </a:r>
            <a:endParaRPr lang="ru-RU" sz="1600" b="0" u="none" strike="noStrike" dirty="0">
              <a:uFillTx/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09" name="Rectangle 3"/>
          <p:cNvSpPr/>
          <p:nvPr/>
        </p:nvSpPr>
        <p:spPr>
          <a:xfrm>
            <a:off x="277351" y="2625151"/>
            <a:ext cx="23619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Кадастровый номер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0" name="TextBox 16"/>
          <p:cNvSpPr/>
          <p:nvPr/>
        </p:nvSpPr>
        <p:spPr>
          <a:xfrm>
            <a:off x="2616704" y="2648450"/>
            <a:ext cx="2392299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u="none" strike="noStrike" dirty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65:02:0000039:4813 </a:t>
            </a:r>
            <a:endParaRPr lang="ru-RU" sz="1600" u="none" strike="noStrike" dirty="0">
              <a:uFillTx/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1" name="Rectangle 4"/>
          <p:cNvSpPr/>
          <p:nvPr/>
        </p:nvSpPr>
        <p:spPr>
          <a:xfrm>
            <a:off x="1986106" y="3070768"/>
            <a:ext cx="1108294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rgbClr val="000000"/>
                </a:solidFill>
                <a:latin typeface="Gotham Pro"/>
                <a:ea typeface="Arial"/>
              </a:rPr>
              <a:t>п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лощадь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TextBox 17"/>
          <p:cNvSpPr/>
          <p:nvPr/>
        </p:nvSpPr>
        <p:spPr>
          <a:xfrm>
            <a:off x="277351" y="2998471"/>
            <a:ext cx="1295640" cy="4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78 723 </a:t>
            </a:r>
            <a:endParaRPr lang="ru-RU" sz="2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TextBox 19"/>
          <p:cNvSpPr/>
          <p:nvPr/>
        </p:nvSpPr>
        <p:spPr>
          <a:xfrm>
            <a:off x="1447244" y="3119071"/>
            <a:ext cx="8305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200" b="0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кв.м</a:t>
            </a:r>
            <a:endParaRPr lang="ru-RU" sz="1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TextBox 20"/>
          <p:cNvSpPr/>
          <p:nvPr/>
        </p:nvSpPr>
        <p:spPr>
          <a:xfrm>
            <a:off x="4211684" y="4352651"/>
            <a:ext cx="701640" cy="39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TextBox 22"/>
          <p:cNvSpPr/>
          <p:nvPr/>
        </p:nvSpPr>
        <p:spPr>
          <a:xfrm>
            <a:off x="2453084" y="5360651"/>
            <a:ext cx="25229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 </a:t>
            </a:r>
            <a:endParaRPr lang="ru-RU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Rectangle 5"/>
          <p:cNvSpPr/>
          <p:nvPr/>
        </p:nvSpPr>
        <p:spPr>
          <a:xfrm>
            <a:off x="272340" y="356040"/>
            <a:ext cx="23389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«ДАЛЬНИЙ»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4"/>
          <a:stretch/>
        </p:blipFill>
        <p:spPr>
          <a:xfrm>
            <a:off x="7905420" y="1629540"/>
            <a:ext cx="4137480" cy="4255200"/>
          </a:xfrm>
          <a:prstGeom prst="rect">
            <a:avLst/>
          </a:prstGeom>
          <a:ln w="0">
            <a:noFill/>
          </a:ln>
        </p:spPr>
      </p:pic>
      <p:pic>
        <p:nvPicPr>
          <p:cNvPr id="27" name="Рисунок 26"/>
          <p:cNvPicPr/>
          <p:nvPr/>
        </p:nvPicPr>
        <p:blipFill>
          <a:blip r:embed="rId5"/>
          <a:stretch/>
        </p:blipFill>
        <p:spPr>
          <a:xfrm>
            <a:off x="4880632" y="3547260"/>
            <a:ext cx="3057480" cy="2337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3"/>
          <p:cNvPicPr/>
          <p:nvPr/>
        </p:nvPicPr>
        <p:blipFill>
          <a:blip r:embed="rId2"/>
          <a:stretch/>
        </p:blipFill>
        <p:spPr>
          <a:xfrm>
            <a:off x="11525400" y="110880"/>
            <a:ext cx="568440" cy="771480"/>
          </a:xfrm>
          <a:prstGeom prst="rect">
            <a:avLst/>
          </a:prstGeom>
          <a:ln w="0">
            <a:noFill/>
          </a:ln>
        </p:spPr>
      </p:pic>
      <p:pic>
        <p:nvPicPr>
          <p:cNvPr id="232" name="Picture 6"/>
          <p:cNvPicPr/>
          <p:nvPr/>
        </p:nvPicPr>
        <p:blipFill>
          <a:blip r:embed="rId3"/>
          <a:stretch/>
        </p:blipFill>
        <p:spPr>
          <a:xfrm>
            <a:off x="-3960" y="959400"/>
            <a:ext cx="12188880" cy="20160"/>
          </a:xfrm>
          <a:prstGeom prst="rect">
            <a:avLst/>
          </a:prstGeom>
          <a:ln w="0">
            <a:noFill/>
          </a:ln>
        </p:spPr>
      </p:pic>
      <p:pic>
        <p:nvPicPr>
          <p:cNvPr id="234" name="Рисунок 125"/>
          <p:cNvPicPr/>
          <p:nvPr/>
        </p:nvPicPr>
        <p:blipFill>
          <a:blip r:embed="rId4"/>
          <a:stretch/>
        </p:blipFill>
        <p:spPr>
          <a:xfrm rot="5400000">
            <a:off x="8680320" y="952920"/>
            <a:ext cx="146880" cy="914040"/>
          </a:xfrm>
          <a:prstGeom prst="rect">
            <a:avLst/>
          </a:prstGeom>
          <a:ln w="0">
            <a:noFill/>
          </a:ln>
        </p:spPr>
      </p:pic>
      <p:sp>
        <p:nvSpPr>
          <p:cNvPr id="235" name="Rectangle 5"/>
          <p:cNvSpPr/>
          <p:nvPr/>
        </p:nvSpPr>
        <p:spPr>
          <a:xfrm>
            <a:off x="272340" y="2404724"/>
            <a:ext cx="7361837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Принципы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формирования парка — это социальная вовлеченность, многообразие ландшафтов, технологичность и безопасность, многофункциональность и </a:t>
            </a:r>
            <a:r>
              <a:rPr lang="ru-RU" sz="1600" b="0" u="none" strike="noStrike" dirty="0" err="1">
                <a:solidFill>
                  <a:srgbClr val="000000"/>
                </a:solidFill>
                <a:uFillTx/>
                <a:latin typeface="Gotham Pro"/>
                <a:ea typeface="Arial"/>
              </a:rPr>
              <a:t>всесезонность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.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Важно максимально сохранить природный ландшафт, почвенный слой и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растительность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36" name="Рисунок 235"/>
          <p:cNvPicPr/>
          <p:nvPr/>
        </p:nvPicPr>
        <p:blipFill>
          <a:blip r:embed="rId5"/>
          <a:stretch/>
        </p:blipFill>
        <p:spPr>
          <a:xfrm>
            <a:off x="8032140" y="1266455"/>
            <a:ext cx="3777480" cy="2532650"/>
          </a:xfrm>
          <a:prstGeom prst="rect">
            <a:avLst/>
          </a:prstGeom>
          <a:ln w="0">
            <a:noFill/>
          </a:ln>
        </p:spPr>
      </p:pic>
      <p:pic>
        <p:nvPicPr>
          <p:cNvPr id="237" name="Рисунок 236"/>
          <p:cNvPicPr/>
          <p:nvPr/>
        </p:nvPicPr>
        <p:blipFill>
          <a:blip r:embed="rId6"/>
          <a:stretch/>
        </p:blipFill>
        <p:spPr>
          <a:xfrm>
            <a:off x="3298612" y="3960000"/>
            <a:ext cx="4335565" cy="2571480"/>
          </a:xfrm>
          <a:prstGeom prst="rect">
            <a:avLst/>
          </a:prstGeom>
          <a:ln w="0">
            <a:noFill/>
          </a:ln>
        </p:spPr>
      </p:pic>
      <p:pic>
        <p:nvPicPr>
          <p:cNvPr id="238" name="Рисунок 237"/>
          <p:cNvPicPr/>
          <p:nvPr/>
        </p:nvPicPr>
        <p:blipFill>
          <a:blip r:embed="rId7"/>
          <a:stretch/>
        </p:blipFill>
        <p:spPr>
          <a:xfrm>
            <a:off x="8032140" y="3960000"/>
            <a:ext cx="3777480" cy="2571480"/>
          </a:xfrm>
          <a:prstGeom prst="rect">
            <a:avLst/>
          </a:prstGeom>
          <a:ln w="0">
            <a:noFill/>
          </a:ln>
        </p:spPr>
      </p:pic>
      <p:sp>
        <p:nvSpPr>
          <p:cNvPr id="11" name="Rectangle 5"/>
          <p:cNvSpPr/>
          <p:nvPr/>
        </p:nvSpPr>
        <p:spPr>
          <a:xfrm>
            <a:off x="272340" y="356040"/>
            <a:ext cx="23389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«ДАЛЬНИЙ»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TextBox 11"/>
          <p:cNvSpPr/>
          <p:nvPr/>
        </p:nvSpPr>
        <p:spPr>
          <a:xfrm>
            <a:off x="277784" y="1341891"/>
            <a:ext cx="499237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Gotham Pro Black"/>
                <a:ea typeface="Arial"/>
              </a:rPr>
              <a:t>Описание решений по </a:t>
            </a:r>
          </a:p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Gotham Pro Black"/>
                <a:ea typeface="Arial"/>
              </a:rPr>
              <a:t>Благоустройству территории</a:t>
            </a:r>
            <a:endParaRPr lang="ru-RU" sz="2400" b="1" dirty="0">
              <a:solidFill>
                <a:srgbClr val="000000"/>
              </a:solidFill>
              <a:latin typeface="Gotham Pro Black"/>
              <a:ea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Рисунок 2"/>
          <p:cNvPicPr/>
          <p:nvPr/>
        </p:nvPicPr>
        <p:blipFill>
          <a:blip r:embed="rId2"/>
          <a:stretch/>
        </p:blipFill>
        <p:spPr>
          <a:xfrm rot="5400000">
            <a:off x="8679600" y="952920"/>
            <a:ext cx="147600" cy="914760"/>
          </a:xfrm>
          <a:prstGeom prst="rect">
            <a:avLst/>
          </a:prstGeom>
          <a:ln w="0">
            <a:noFill/>
          </a:ln>
        </p:spPr>
      </p:pic>
      <p:sp>
        <p:nvSpPr>
          <p:cNvPr id="241" name="TextBox 8"/>
          <p:cNvSpPr/>
          <p:nvPr/>
        </p:nvSpPr>
        <p:spPr>
          <a:xfrm>
            <a:off x="597240" y="1260000"/>
            <a:ext cx="4570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>
                <a:solidFill>
                  <a:srgbClr val="000000"/>
                </a:solidFill>
                <a:uFillTx/>
                <a:latin typeface="Gotham Pro Black"/>
                <a:ea typeface="Arial"/>
              </a:rPr>
              <a:t>Контактная информация </a:t>
            </a:r>
            <a:endParaRPr lang="ru-RU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2" name="Rectangle 6"/>
          <p:cNvSpPr/>
          <p:nvPr/>
        </p:nvSpPr>
        <p:spPr>
          <a:xfrm>
            <a:off x="320760" y="2053080"/>
            <a:ext cx="5972040" cy="394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ДЕПАРТАМЕНТ ЭКОНОМИЧЕСКОГО РАЗВИТИЯ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г. Южно-Сахалинск, ул. Карла Маркса, 23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8 (4242) 300-590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der@yuzhno-sakh.ru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t.me/departament.e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vk.com/business_ys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3" name="Рисунок 242"/>
          <p:cNvPicPr/>
          <p:nvPr/>
        </p:nvPicPr>
        <p:blipFill>
          <a:blip r:embed="rId3"/>
          <a:srcRect l="69198" t="17782" r="18988" b="13970"/>
          <a:stretch/>
        </p:blipFill>
        <p:spPr>
          <a:xfrm>
            <a:off x="8820000" y="18000"/>
            <a:ext cx="3371760" cy="6839640"/>
          </a:xfrm>
          <a:prstGeom prst="rect">
            <a:avLst/>
          </a:prstGeom>
          <a:ln w="0">
            <a:noFill/>
          </a:ln>
        </p:spPr>
      </p:pic>
      <p:pic>
        <p:nvPicPr>
          <p:cNvPr id="244" name="Picture 4"/>
          <p:cNvPicPr/>
          <p:nvPr/>
        </p:nvPicPr>
        <p:blipFill>
          <a:blip r:embed="rId4"/>
          <a:stretch/>
        </p:blipFill>
        <p:spPr>
          <a:xfrm>
            <a:off x="-3960" y="959400"/>
            <a:ext cx="12189600" cy="20880"/>
          </a:xfrm>
          <a:prstGeom prst="rect">
            <a:avLst/>
          </a:prstGeom>
          <a:ln w="0">
            <a:noFill/>
          </a:ln>
        </p:spPr>
      </p:pic>
      <p:pic>
        <p:nvPicPr>
          <p:cNvPr id="245" name="Picture 5"/>
          <p:cNvPicPr/>
          <p:nvPr/>
        </p:nvPicPr>
        <p:blipFill>
          <a:blip r:embed="rId5"/>
          <a:stretch/>
        </p:blipFill>
        <p:spPr>
          <a:xfrm>
            <a:off x="11490480" y="127440"/>
            <a:ext cx="569160" cy="772200"/>
          </a:xfrm>
          <a:prstGeom prst="rect">
            <a:avLst/>
          </a:prstGeom>
          <a:ln w="0">
            <a:noFill/>
          </a:ln>
        </p:spPr>
      </p:pic>
      <p:sp>
        <p:nvSpPr>
          <p:cNvPr id="9" name="Rectangle 5"/>
          <p:cNvSpPr/>
          <p:nvPr/>
        </p:nvSpPr>
        <p:spPr>
          <a:xfrm>
            <a:off x="272340" y="356040"/>
            <a:ext cx="23389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«ДАЛЬНИЙ»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</TotalTime>
  <Words>190</Words>
  <Application>Microsoft Office PowerPoint</Application>
  <PresentationFormat>Широкоэкранный</PresentationFormat>
  <Paragraphs>58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25</vt:i4>
      </vt:variant>
      <vt:variant>
        <vt:lpstr>Заголовки слайдов</vt:lpstr>
      </vt:variant>
      <vt:variant>
        <vt:i4>5</vt:i4>
      </vt:variant>
    </vt:vector>
  </HeadingPairs>
  <TitlesOfParts>
    <vt:vector size="37" baseType="lpstr">
      <vt:lpstr>Arial</vt:lpstr>
      <vt:lpstr>Calibri</vt:lpstr>
      <vt:lpstr>DejaVu Sans</vt:lpstr>
      <vt:lpstr>Gotham Pro</vt:lpstr>
      <vt:lpstr>Gotham Pro Black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Mininvest</cp:lastModifiedBy>
  <cp:revision>59</cp:revision>
  <cp:lastPrinted>2025-03-19T14:07:56Z</cp:lastPrinted>
  <dcterms:created xsi:type="dcterms:W3CDTF">2024-05-13T08:47:00Z</dcterms:created>
  <dcterms:modified xsi:type="dcterms:W3CDTF">2025-03-24T23:43:42Z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