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rtegra Sans Condensed" panose="020B0604020202020204" charset="0"/>
      <p:regular r:id="rId7"/>
    </p:embeddedFont>
    <p:embeddedFont>
      <p:font typeface="Intro" panose="02000000000000000000" charset="0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A5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256" autoAdjust="0"/>
  </p:normalViewPr>
  <p:slideViewPr>
    <p:cSldViewPr>
      <p:cViewPr varScale="1">
        <p:scale>
          <a:sx n="74" d="100"/>
          <a:sy n="74" d="100"/>
        </p:scale>
        <p:origin x="53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7.png"/><Relationship Id="rId4" Type="http://schemas.openxmlformats.org/officeDocument/2006/relationships/image" Target="../media/image7.sv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" r="4265"/>
          <a:stretch/>
        </p:blipFill>
        <p:spPr>
          <a:xfrm>
            <a:off x="0" y="0"/>
            <a:ext cx="7057077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395024" y="3873196"/>
            <a:ext cx="7768775" cy="499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Intro"/>
              </a:rPr>
              <a:t>ИНВЕСТИЦИОННОЕ</a:t>
            </a:r>
            <a:r>
              <a:rPr lang="ru-RU" sz="3000" dirty="0">
                <a:solidFill>
                  <a:srgbClr val="000000"/>
                </a:solidFill>
                <a:latin typeface="Intro"/>
              </a:rPr>
              <a:t> предложение</a:t>
            </a:r>
            <a:endParaRPr lang="en-US" sz="3000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395025" y="4607228"/>
            <a:ext cx="8245545" cy="351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99"/>
              </a:lnSpc>
              <a:spcBef>
                <a:spcPct val="0"/>
              </a:spcBef>
            </a:pPr>
            <a:r>
              <a:rPr lang="ru-RU" sz="4800" dirty="0">
                <a:solidFill>
                  <a:srgbClr val="47A5AD"/>
                </a:solidFill>
                <a:latin typeface="Intro" panose="02000000000000000000" charset="0"/>
              </a:rPr>
              <a:t>Строительство детского развлекательного центра</a:t>
            </a:r>
            <a:endParaRPr lang="en-US" sz="4800" dirty="0">
              <a:solidFill>
                <a:srgbClr val="47A5AD"/>
              </a:solidFill>
              <a:latin typeface="Intro" panose="02000000000000000000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8873" r="17953"/>
          <a:stretch>
            <a:fillRect/>
          </a:stretch>
        </p:blipFill>
        <p:spPr>
          <a:xfrm>
            <a:off x="16611600" y="190500"/>
            <a:ext cx="1407849" cy="1408661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2115800" y="691569"/>
            <a:ext cx="4283494" cy="842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444"/>
              </a:lnSpc>
              <a:spcBef>
                <a:spcPct val="0"/>
              </a:spcBef>
            </a:pPr>
            <a:r>
              <a:rPr lang="ru-RU" sz="2460" dirty="0">
                <a:solidFill>
                  <a:srgbClr val="000000"/>
                </a:solidFill>
                <a:latin typeface="Artegra Sans Condensed"/>
              </a:rPr>
              <a:t>Муниципальное образование Поронайский городской округ</a:t>
            </a:r>
            <a:endParaRPr lang="en-US" sz="2460" dirty="0">
              <a:solidFill>
                <a:srgbClr val="000000"/>
              </a:solidFill>
              <a:latin typeface="Artegra Sans Condense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5552" y="585113"/>
            <a:ext cx="9232030" cy="403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 panose="02000000000000000000" charset="0"/>
              </a:rPr>
              <a:t>ЦЕЛЬ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5552" y="1034817"/>
            <a:ext cx="8323647" cy="1808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35"/>
              </a:lnSpc>
              <a:spcBef>
                <a:spcPct val="0"/>
              </a:spcBef>
            </a:pPr>
            <a:r>
              <a:rPr lang="ru-RU" sz="2400" dirty="0">
                <a:solidFill>
                  <a:srgbClr val="47A5AD"/>
                </a:solidFill>
                <a:latin typeface="Artegra Sans Condensed"/>
              </a:rPr>
              <a:t>Строительство в городе Поронайске детского развлекательного центра с детскими игровыми комнатами, лабиринтами, батутами и прочими развлекательными зонами отдыха, а также точкой общественного питания.  </a:t>
            </a:r>
            <a:endParaRPr lang="en-US" sz="2400" dirty="0">
              <a:solidFill>
                <a:srgbClr val="47A5AD"/>
              </a:solidFill>
              <a:latin typeface="Artegra Sans Condense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1510" y="2995892"/>
            <a:ext cx="6391557" cy="402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 panose="02000000000000000000" charset="0"/>
              </a:rPr>
              <a:t>ПАРАМЕТРЫ ПРОЕКТА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1510" y="3550916"/>
            <a:ext cx="9266072" cy="863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5"/>
              </a:lnSpc>
            </a:pPr>
            <a:r>
              <a:rPr lang="ru-RU" sz="2400" dirty="0">
                <a:solidFill>
                  <a:srgbClr val="47A5AD"/>
                </a:solidFill>
                <a:latin typeface="Artegra Sans Condensed"/>
              </a:rPr>
              <a:t>Площадь объекта  – до 1200 кв.м.</a:t>
            </a:r>
          </a:p>
          <a:p>
            <a:pPr algn="just">
              <a:lnSpc>
                <a:spcPts val="3495"/>
              </a:lnSpc>
            </a:pPr>
            <a:r>
              <a:rPr lang="ru-RU" sz="2400" dirty="0">
                <a:solidFill>
                  <a:srgbClr val="47A5AD"/>
                </a:solidFill>
                <a:latin typeface="Artegra Sans Condensed"/>
              </a:rPr>
              <a:t>Количество посещений в день – до 150 человек.</a:t>
            </a:r>
            <a:endParaRPr lang="en-US" sz="2400" dirty="0">
              <a:solidFill>
                <a:srgbClr val="47A5AD"/>
              </a:solidFill>
              <a:latin typeface="Artegra Sans Condense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42716" y="4571124"/>
            <a:ext cx="6391557" cy="403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en-US" sz="2396" dirty="0">
                <a:solidFill>
                  <a:srgbClr val="000000"/>
                </a:solidFill>
                <a:latin typeface="Intro"/>
              </a:rPr>
              <a:t>ПРЕИМУЩЕСТВА </a:t>
            </a:r>
            <a:r>
              <a:rPr lang="ru-RU" sz="2396" dirty="0">
                <a:solidFill>
                  <a:srgbClr val="000000"/>
                </a:solidFill>
                <a:latin typeface="Intro"/>
              </a:rPr>
              <a:t>ДЛЯ </a:t>
            </a:r>
            <a:r>
              <a:rPr lang="en-US" sz="2396" dirty="0">
                <a:solidFill>
                  <a:srgbClr val="000000"/>
                </a:solidFill>
                <a:latin typeface="Intro"/>
              </a:rPr>
              <a:t>ИНВЕСТОРА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2716" y="5143500"/>
            <a:ext cx="9266072" cy="3100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5"/>
              </a:lnSpc>
            </a:pPr>
            <a:r>
              <a:rPr lang="ru-RU" sz="2200" dirty="0">
                <a:solidFill>
                  <a:srgbClr val="47A5AD"/>
                </a:solidFill>
                <a:latin typeface="Artegra Sans Condensed"/>
              </a:rPr>
              <a:t>Наличие свободного земельного участка в центре города. Отсутствие аналогичных объектов в муниципальном образовании. Численность детей до 14 лет в муниципальном образовании – 4500 человек, более 1500 детей посещают клубные формирования в муниципальных бюджетных учреждениях. Возможность заключения соглашений с муниципальными бюджетными учреждениями на посещение детьми развлекательного центра. Возможность  субсидирования части затрат на приобретение оборудования, лизинговых платежей, процентов по кредитам.</a:t>
            </a:r>
            <a:endParaRPr lang="en-US" sz="2200" dirty="0">
              <a:solidFill>
                <a:srgbClr val="47A5AD"/>
              </a:solidFill>
              <a:latin typeface="Artegra Sans Condense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711305" y="9509133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422691" y="8377101"/>
            <a:ext cx="6391557" cy="403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5"/>
              </a:lnSpc>
              <a:spcBef>
                <a:spcPct val="0"/>
              </a:spcBef>
            </a:pPr>
            <a:r>
              <a:rPr lang="ru-RU" sz="2396" dirty="0">
                <a:solidFill>
                  <a:srgbClr val="000000"/>
                </a:solidFill>
                <a:latin typeface="Intro"/>
              </a:rPr>
              <a:t>Требуемый объем инвестиций</a:t>
            </a:r>
            <a:endParaRPr lang="en-US" sz="2396" dirty="0">
              <a:solidFill>
                <a:srgbClr val="000000"/>
              </a:solidFill>
              <a:latin typeface="Intro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442716" y="8961838"/>
            <a:ext cx="9158484" cy="866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5"/>
              </a:lnSpc>
            </a:pPr>
            <a:r>
              <a:rPr lang="ru-RU" sz="2200" dirty="0">
                <a:solidFill>
                  <a:srgbClr val="47A5AD"/>
                </a:solidFill>
                <a:latin typeface="Artegra Sans Condensed"/>
              </a:rPr>
              <a:t>До 30 млн. руб. (строительство объекта, приобретение оборудования для игровых комнат)   </a:t>
            </a:r>
            <a:endParaRPr lang="en-US" sz="2200" dirty="0">
              <a:solidFill>
                <a:srgbClr val="47A5AD"/>
              </a:solidFill>
              <a:latin typeface="Artegra Sans Condensed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07CDE7E-4359-9A2C-ED91-8C5DF7765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0"/>
            <a:ext cx="82296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15172" y="876300"/>
            <a:ext cx="15510628" cy="21815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Кадастровый</a:t>
            </a:r>
            <a:r>
              <a:rPr lang="en-US" sz="2499" dirty="0">
                <a:solidFill>
                  <a:srgbClr val="47A5AD"/>
                </a:solidFill>
                <a:latin typeface="Artegra Sans Condensed"/>
              </a:rPr>
              <a:t> </a:t>
            </a: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номер</a:t>
            </a:r>
            <a:r>
              <a:rPr lang="en-US" sz="2499" dirty="0">
                <a:solidFill>
                  <a:srgbClr val="47A5AD"/>
                </a:solidFill>
                <a:latin typeface="Artegra Sans Condensed"/>
              </a:rPr>
              <a:t>: </a:t>
            </a:r>
            <a:r>
              <a:rPr lang="ru-RU" sz="2400" dirty="0">
                <a:solidFill>
                  <a:srgbClr val="47A5AD"/>
                </a:solidFill>
                <a:latin typeface="Artegra Sans Condensed" panose="020B0604020202020204" charset="0"/>
                <a:ea typeface="Times New Roman"/>
                <a:cs typeface="Times New Roman" pitchFamily="18" charset="0"/>
              </a:rPr>
              <a:t>65:17:0000009:5538</a:t>
            </a:r>
            <a:endParaRPr lang="en-US" sz="2400" dirty="0">
              <a:solidFill>
                <a:srgbClr val="47A5AD"/>
              </a:solidFill>
              <a:latin typeface="Artegra Sans Condensed" panose="020B0604020202020204" charset="0"/>
            </a:endParaRPr>
          </a:p>
          <a:p>
            <a:pPr algn="just">
              <a:lnSpc>
                <a:spcPts val="3499"/>
              </a:lnSpc>
            </a:pP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Площадь</a:t>
            </a:r>
            <a:r>
              <a:rPr lang="en-US" sz="2499" dirty="0">
                <a:solidFill>
                  <a:srgbClr val="47A5AD"/>
                </a:solidFill>
                <a:latin typeface="Artegra Sans Condensed"/>
              </a:rPr>
              <a:t>: </a:t>
            </a:r>
            <a:r>
              <a:rPr lang="ru-RU" sz="2499" dirty="0">
                <a:solidFill>
                  <a:srgbClr val="47A5AD"/>
                </a:solidFill>
                <a:latin typeface="Artegra Sans Condensed"/>
              </a:rPr>
              <a:t>1502 кв. м.</a:t>
            </a:r>
            <a:endParaRPr lang="en-US" sz="2499" dirty="0">
              <a:solidFill>
                <a:srgbClr val="47A5AD"/>
              </a:solidFill>
              <a:latin typeface="Artegra Sans Condensed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Дополнительная</a:t>
            </a:r>
            <a:r>
              <a:rPr lang="en-US" sz="2499" dirty="0">
                <a:solidFill>
                  <a:srgbClr val="47A5AD"/>
                </a:solidFill>
                <a:latin typeface="Artegra Sans Condensed"/>
              </a:rPr>
              <a:t> </a:t>
            </a:r>
            <a:r>
              <a:rPr lang="en-US" sz="2499" dirty="0" err="1">
                <a:solidFill>
                  <a:srgbClr val="47A5AD"/>
                </a:solidFill>
                <a:latin typeface="Artegra Sans Condensed"/>
              </a:rPr>
              <a:t>информация</a:t>
            </a:r>
            <a:r>
              <a:rPr lang="ru-RU" sz="2499" dirty="0">
                <a:solidFill>
                  <a:srgbClr val="47A5AD"/>
                </a:solidFill>
                <a:latin typeface="Artegra Sans Condensed"/>
              </a:rPr>
              <a:t>: </a:t>
            </a:r>
            <a:r>
              <a:rPr lang="ru-RU" sz="1800" b="1" i="1" kern="100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</a:t>
            </a:r>
            <a:r>
              <a:rPr lang="ru-RU" sz="1800" i="1" kern="100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емельный участок выгодно расположен относительно одной из главной автодороге города, непосредственно примыкает к ул. Восточной, обеспечен двумя съездами к участку. </a:t>
            </a:r>
            <a:r>
              <a:rPr lang="ru-RU" sz="1800" b="1" i="1" kern="100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Электроснабжение: </a:t>
            </a:r>
            <a:r>
              <a:rPr lang="ru-RU" sz="1800" i="1" kern="100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обеспечен линиями электроснабжения 10кВ, 0,4 </a:t>
            </a:r>
            <a:r>
              <a:rPr lang="ru-RU" sz="1800" i="1" kern="100" dirty="0" err="1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кВ.</a:t>
            </a:r>
            <a:r>
              <a:rPr lang="ru-RU" sz="1800" i="1" kern="100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800" b="1" i="1" kern="100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Водоснабжение: </a:t>
            </a:r>
            <a:r>
              <a:rPr lang="ru-RU" sz="1800" i="1" kern="100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расстояние от земельного участка до точки подключения 103 м. </a:t>
            </a:r>
            <a:r>
              <a:rPr lang="ru-RU" sz="1800" b="1" i="1" kern="100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Канализация: </a:t>
            </a:r>
            <a:r>
              <a:rPr lang="ru-RU" sz="1800" i="1" kern="100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расстояние до точки подключения 95 м. </a:t>
            </a:r>
            <a:r>
              <a:rPr lang="ru-RU" sz="1800" b="1" i="1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Теплоснабжение: </a:t>
            </a:r>
            <a:r>
              <a:rPr lang="ru-RU" sz="1800" i="1" dirty="0">
                <a:solidFill>
                  <a:srgbClr val="47A5A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присоединение к сетям возможно в надземном трубопроводе теплоснабжения, расстояние от земельного участка до точки подключения 115 м.</a:t>
            </a:r>
            <a:endParaRPr lang="en-US" sz="2499" dirty="0">
              <a:solidFill>
                <a:srgbClr val="47A5AD"/>
              </a:solidFill>
              <a:latin typeface="Artegra Sans Condense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15172" y="396210"/>
            <a:ext cx="10833653" cy="33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75"/>
              </a:lnSpc>
            </a:pPr>
            <a:r>
              <a:rPr lang="en-US" sz="2500" dirty="0">
                <a:solidFill>
                  <a:srgbClr val="000000"/>
                </a:solidFill>
                <a:latin typeface="Intro"/>
              </a:rPr>
              <a:t>СХЕМА РАСПОЛОЖЕНИЯ </a:t>
            </a:r>
          </a:p>
        </p:txBody>
      </p:sp>
      <p:pic>
        <p:nvPicPr>
          <p:cNvPr id="3" name="Объект 4" descr="Восточная улица, 83 — Яндекс.Карты — Яндекс.Браузер">
            <a:extLst>
              <a:ext uri="{FF2B5EF4-FFF2-40B4-BE49-F238E27FC236}">
                <a16:creationId xmlns:a16="http://schemas.microsoft.com/office/drawing/2014/main" id="{538E7D99-DF9A-40BC-41F3-BC7873417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2" t="10001"/>
          <a:stretch/>
        </p:blipFill>
        <p:spPr>
          <a:xfrm>
            <a:off x="333636" y="3198223"/>
            <a:ext cx="10996724" cy="67743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Блок-схема: ссылка на другую страницу 1"/>
          <p:cNvSpPr/>
          <p:nvPr/>
        </p:nvSpPr>
        <p:spPr>
          <a:xfrm>
            <a:off x="3962400" y="7483869"/>
            <a:ext cx="152400" cy="164436"/>
          </a:xfrm>
          <a:prstGeom prst="flowChartOffpage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>
            <a:stCxn id="2" idx="1"/>
          </p:cNvCxnSpPr>
          <p:nvPr/>
        </p:nvCxnSpPr>
        <p:spPr>
          <a:xfrm flipV="1">
            <a:off x="3962400" y="6972301"/>
            <a:ext cx="838200" cy="5937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1734800" y="3467100"/>
            <a:ext cx="54864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Точка подключения к теплу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11887200" y="3848100"/>
            <a:ext cx="1066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5567996" y="8115300"/>
            <a:ext cx="264002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 flipV="1">
            <a:off x="5083799" y="7483869"/>
            <a:ext cx="616200" cy="7457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1734800" y="4533900"/>
            <a:ext cx="5486400" cy="68580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Точка подключения к воде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11887200" y="4876800"/>
            <a:ext cx="9144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Равнобедренный треугольник 22"/>
          <p:cNvSpPr/>
          <p:nvPr/>
        </p:nvSpPr>
        <p:spPr>
          <a:xfrm>
            <a:off x="3429000" y="8020050"/>
            <a:ext cx="304800" cy="228600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 стрелкой 24"/>
          <p:cNvCxnSpPr>
            <a:stCxn id="23" idx="5"/>
          </p:cNvCxnSpPr>
          <p:nvPr/>
        </p:nvCxnSpPr>
        <p:spPr>
          <a:xfrm flipV="1">
            <a:off x="3657600" y="7174618"/>
            <a:ext cx="1315799" cy="95973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11734800" y="5600700"/>
            <a:ext cx="5486400" cy="68580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Точка подключения к эл. сетям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flipV="1">
            <a:off x="11887200" y="5943600"/>
            <a:ext cx="914400" cy="22666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>
            <a:off x="914400" y="1638300"/>
            <a:ext cx="7020159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dirty="0">
                <a:solidFill>
                  <a:srgbClr val="000000"/>
                </a:solidFill>
                <a:latin typeface="Intro"/>
              </a:rPr>
              <a:t>МЕРЫ ПОДДЕРЖКИ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2704" y="3390900"/>
            <a:ext cx="7926896" cy="2206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  <a:spcBef>
                <a:spcPct val="0"/>
              </a:spcBef>
            </a:pPr>
            <a:r>
              <a:rPr lang="ru-RU" sz="2100" dirty="0">
                <a:solidFill>
                  <a:srgbClr val="47A5AD"/>
                </a:solidFill>
                <a:latin typeface="Artegra Sans Condensed" panose="020B0604020202020204" charset="0"/>
                <a:cs typeface="Times New Roman" panose="02020603050405020304" pitchFamily="18" charset="0"/>
              </a:rPr>
              <a:t>Предоставление субсидий на возмещение затрат (на муниципальном уровне):</a:t>
            </a:r>
            <a:endParaRPr lang="en-US" sz="2100" dirty="0">
              <a:solidFill>
                <a:srgbClr val="47A5AD"/>
              </a:solidFill>
              <a:latin typeface="Artegra Sans Condensed" panose="020B0604020202020204" charset="0"/>
              <a:cs typeface="Times New Roman" panose="02020603050405020304" pitchFamily="18" charset="0"/>
            </a:endParaRPr>
          </a:p>
          <a:p>
            <a:pPr marL="453390" lvl="1" indent="-226695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ru-RU" sz="2100" dirty="0">
                <a:solidFill>
                  <a:srgbClr val="47A5AD"/>
                </a:solidFill>
                <a:latin typeface="Artegra Sans Condensed" panose="020B0604020202020204" charset="0"/>
                <a:cs typeface="Times New Roman" panose="02020603050405020304" pitchFamily="18" charset="0"/>
              </a:rPr>
              <a:t>На уплату процентов по кредитам, полученным в российских кредитных организациях </a:t>
            </a:r>
          </a:p>
          <a:p>
            <a:pPr marL="453390" lvl="1" indent="-226695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ru-RU" sz="2100" dirty="0">
                <a:solidFill>
                  <a:srgbClr val="47A5AD"/>
                </a:solidFill>
                <a:latin typeface="Artegra Sans Condensed" panose="020B0604020202020204" charset="0"/>
                <a:cs typeface="Times New Roman" panose="02020603050405020304" pitchFamily="18" charset="0"/>
              </a:rPr>
              <a:t>На уплату лизинговых платежей по договорам финансовой аренды (лизинга) и первого взноса при заключении договора лизинга</a:t>
            </a:r>
          </a:p>
          <a:p>
            <a:pPr marL="453390" lvl="1" indent="-226695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ru-RU" sz="2100" dirty="0">
                <a:solidFill>
                  <a:srgbClr val="47A5AD"/>
                </a:solidFill>
                <a:latin typeface="Artegra Sans Condensed" panose="020B0604020202020204" charset="0"/>
                <a:cs typeface="Times New Roman" panose="02020603050405020304" pitchFamily="18" charset="0"/>
              </a:rPr>
              <a:t>На приобретение оборудования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4459832" y="8612335"/>
            <a:ext cx="3389300" cy="1173796"/>
            <a:chOff x="0" y="-47625"/>
            <a:chExt cx="4519066" cy="1565061"/>
          </a:xfrm>
        </p:grpSpPr>
        <p:sp>
          <p:nvSpPr>
            <p:cNvPr id="15" name="TextBox 15"/>
            <p:cNvSpPr txBox="1"/>
            <p:nvPr/>
          </p:nvSpPr>
          <p:spPr>
            <a:xfrm>
              <a:off x="0" y="525712"/>
              <a:ext cx="4519066" cy="991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свободная таможенная зона </a:t>
              </a:r>
            </a:p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иностранная сила вне квот 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498260" y="-47625"/>
              <a:ext cx="2020806" cy="495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940"/>
                </a:lnSpc>
              </a:pPr>
              <a:r>
                <a:rPr lang="en-US" sz="2100">
                  <a:solidFill>
                    <a:srgbClr val="FFFFFF"/>
                  </a:solidFill>
                  <a:latin typeface="Artegra Sans Condensed" panose="020B0604020202020204" charset="0"/>
                </a:rPr>
                <a:t>а также:</a:t>
              </a:r>
            </a:p>
          </p:txBody>
        </p:sp>
      </p:grpSp>
      <p:pic>
        <p:nvPicPr>
          <p:cNvPr id="6" name="Picture 2" descr="https://admmaloyaroslavec.ru/sites/default/files/2af129e6c4a86631dbc001ee3004d30e_0.jpg">
            <a:extLst>
              <a:ext uri="{FF2B5EF4-FFF2-40B4-BE49-F238E27FC236}">
                <a16:creationId xmlns:a16="http://schemas.microsoft.com/office/drawing/2014/main" id="{2D0062C5-CACA-EB77-AEAB-024ACAEA7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1" y="949683"/>
            <a:ext cx="9234158" cy="784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8873" r="17953"/>
          <a:stretch>
            <a:fillRect/>
          </a:stretch>
        </p:blipFill>
        <p:spPr>
          <a:xfrm>
            <a:off x="324775" y="324370"/>
            <a:ext cx="1407849" cy="140866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05214" y="4064957"/>
            <a:ext cx="7816958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47A5AD"/>
                </a:solidFill>
                <a:latin typeface="Artegra Sans Condensed" panose="020B0604020202020204" charset="0"/>
              </a:rPr>
              <a:t>https://poronaisk.admsakhalin.ru</a:t>
            </a: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47A5AD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47A5AD"/>
                </a:solidFill>
                <a:latin typeface="Artegra Sans Condensed" panose="020B0604020202020204" charset="0"/>
              </a:rPr>
              <a:t>E-mail: poronaisk@sakhalin.gov.ru</a:t>
            </a:r>
          </a:p>
          <a:p>
            <a:pPr>
              <a:lnSpc>
                <a:spcPts val="4200"/>
              </a:lnSpc>
            </a:pPr>
            <a:endParaRPr lang="en-US" sz="3000" dirty="0">
              <a:solidFill>
                <a:srgbClr val="47A5AD"/>
              </a:solidFill>
              <a:latin typeface="Artegra Sans Condensed" panose="020B0604020202020204" charset="0"/>
            </a:endParaRPr>
          </a:p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47A5AD"/>
                </a:solidFill>
                <a:latin typeface="Artegra Sans Condensed" panose="020B0604020202020204" charset="0"/>
              </a:rPr>
              <a:t>тел</a:t>
            </a:r>
            <a:r>
              <a:rPr lang="en-US" sz="3000" dirty="0">
                <a:solidFill>
                  <a:srgbClr val="47A5AD"/>
                </a:solidFill>
                <a:latin typeface="Artegra Sans Condensed" panose="020B0604020202020204" charset="0"/>
              </a:rPr>
              <a:t>: +742</a:t>
            </a:r>
            <a:r>
              <a:rPr lang="ru-RU" sz="3000" dirty="0">
                <a:solidFill>
                  <a:srgbClr val="47A5AD"/>
                </a:solidFill>
                <a:latin typeface="Artegra Sans Condensed" panose="020B0604020202020204" charset="0"/>
              </a:rPr>
              <a:t>431</a:t>
            </a:r>
            <a:r>
              <a:rPr lang="en-US" sz="3000" dirty="0">
                <a:solidFill>
                  <a:srgbClr val="47A5AD"/>
                </a:solidFill>
                <a:latin typeface="Artegra Sans Condensed" panose="020B0604020202020204" charset="0"/>
              </a:rPr>
              <a:t>56003, </a:t>
            </a:r>
            <a:r>
              <a:rPr lang="ru-RU" sz="3000" dirty="0">
                <a:solidFill>
                  <a:srgbClr val="47A5AD"/>
                </a:solidFill>
                <a:latin typeface="Artegra Sans Condensed" panose="020B0604020202020204" charset="0"/>
              </a:rPr>
              <a:t>доб. 100; </a:t>
            </a:r>
            <a:r>
              <a:rPr lang="en-US" sz="3000" dirty="0">
                <a:solidFill>
                  <a:srgbClr val="47A5AD"/>
                </a:solidFill>
                <a:latin typeface="Artegra Sans Condensed" panose="020B0604020202020204" charset="0"/>
              </a:rPr>
              <a:t>+742</a:t>
            </a:r>
            <a:r>
              <a:rPr lang="ru-RU" sz="3000" dirty="0">
                <a:solidFill>
                  <a:srgbClr val="47A5AD"/>
                </a:solidFill>
                <a:latin typeface="Artegra Sans Condensed" panose="020B0604020202020204" charset="0"/>
              </a:rPr>
              <a:t>43150341</a:t>
            </a:r>
            <a:endParaRPr lang="en-US" sz="3000" dirty="0">
              <a:solidFill>
                <a:srgbClr val="47A5AD"/>
              </a:solidFill>
              <a:latin typeface="Artegra Sans Condensed" panose="020B0604020202020204" charset="0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414403" y="5045911"/>
            <a:ext cx="858769" cy="67608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480230" y="6034960"/>
            <a:ext cx="769752" cy="76975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>
            <a:off x="442320" y="4032390"/>
            <a:ext cx="699197" cy="69919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738337" y="2933700"/>
            <a:ext cx="3350711" cy="4998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Intro"/>
              </a:rPr>
              <a:t>КОНТАКТЫ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28890" y="9191625"/>
            <a:ext cx="406114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9D0595B-D5D1-B4E7-585E-505ACAE622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1" y="1983820"/>
            <a:ext cx="10058400" cy="6286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332</Words>
  <Application>Microsoft Office PowerPoint</Application>
  <PresentationFormat>Произвольный</PresentationFormat>
  <Paragraphs>35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Artegra Sans Condensed</vt:lpstr>
      <vt:lpstr>Times New Roman</vt:lpstr>
      <vt:lpstr>Arial</vt:lpstr>
      <vt:lpstr>Intro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Лукьянова Арина Юрьевна</dc:creator>
  <cp:lastModifiedBy>Лукьянова Арина Юрьевна</cp:lastModifiedBy>
  <cp:revision>18</cp:revision>
  <dcterms:created xsi:type="dcterms:W3CDTF">2006-08-16T00:00:00Z</dcterms:created>
  <dcterms:modified xsi:type="dcterms:W3CDTF">2023-06-08T22:52:43Z</dcterms:modified>
  <dc:identifier>DAFcX9Ni4ls</dc:identifier>
</cp:coreProperties>
</file>