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61" r:id="rId5"/>
    <p:sldId id="262" r:id="rId6"/>
  </p:sldIdLst>
  <p:sldSz cx="18288000" cy="10287000"/>
  <p:notesSz cx="6797675" cy="9928225"/>
  <p:embeddedFontLst>
    <p:embeddedFont>
      <p:font typeface="Intro" panose="02000000000000000000" charset="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rtegra Sans Condense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256" autoAdjust="0"/>
  </p:normalViewPr>
  <p:slideViewPr>
    <p:cSldViewPr>
      <p:cViewPr varScale="1">
        <p:scale>
          <a:sx n="74" d="100"/>
          <a:sy n="74" d="100"/>
        </p:scale>
        <p:origin x="5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9982200" y="3873196"/>
            <a:ext cx="7924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ИНВЕСТИЦИОННОЕ</a:t>
            </a:r>
            <a:r>
              <a:rPr lang="ru-RU" sz="3000" dirty="0">
                <a:solidFill>
                  <a:srgbClr val="000000"/>
                </a:solidFill>
                <a:latin typeface="Intro"/>
              </a:rPr>
              <a:t> предложение</a:t>
            </a:r>
            <a:endParaRPr lang="en-US" sz="3000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82200" y="4607228"/>
            <a:ext cx="7696200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  <a:spcBef>
                <a:spcPct val="0"/>
              </a:spcBef>
            </a:pPr>
            <a:r>
              <a:rPr lang="ru-RU" sz="4999" dirty="0" smtClean="0">
                <a:solidFill>
                  <a:srgbClr val="47A5AD"/>
                </a:solidFill>
                <a:latin typeface="Intro" panose="02000000000000000000" charset="0"/>
              </a:rPr>
              <a:t>Строительство жилого квартала</a:t>
            </a:r>
            <a:endParaRPr lang="en-US" sz="4999" dirty="0">
              <a:solidFill>
                <a:srgbClr val="47A5AD"/>
              </a:solidFill>
              <a:latin typeface="Intro" panose="02000000000000000000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8873" r="17953"/>
          <a:stretch>
            <a:fillRect/>
          </a:stretch>
        </p:blipFill>
        <p:spPr>
          <a:xfrm>
            <a:off x="16611600" y="190500"/>
            <a:ext cx="1407849" cy="14086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2115800" y="691569"/>
            <a:ext cx="4283494" cy="40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444"/>
              </a:lnSpc>
              <a:spcBef>
                <a:spcPct val="0"/>
              </a:spcBef>
            </a:pPr>
            <a:r>
              <a:rPr lang="ru-RU" sz="2460" dirty="0" err="1" smtClean="0">
                <a:solidFill>
                  <a:srgbClr val="000000"/>
                </a:solidFill>
                <a:latin typeface="Artegra Sans Condensed"/>
              </a:rPr>
              <a:t>Анивский</a:t>
            </a:r>
            <a:r>
              <a:rPr lang="ru-RU" sz="2460" dirty="0" smtClean="0">
                <a:solidFill>
                  <a:srgbClr val="000000"/>
                </a:solidFill>
                <a:latin typeface="Artegra Sans Condensed"/>
              </a:rPr>
              <a:t> городской округ</a:t>
            </a:r>
            <a:endParaRPr lang="en-US" sz="2460" dirty="0">
              <a:solidFill>
                <a:srgbClr val="000000"/>
              </a:solidFill>
              <a:latin typeface="Artegra Sans Condens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97967" y="9525082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3"/>
          <a:srcRect l="10413" t="26052" r="11489" b="17938"/>
          <a:stretch/>
        </p:blipFill>
        <p:spPr bwMode="auto">
          <a:xfrm>
            <a:off x="198647" y="691568"/>
            <a:ext cx="9571247" cy="41471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/>
          <p:cNvPicPr/>
          <p:nvPr/>
        </p:nvPicPr>
        <p:blipFill rotWithShape="1">
          <a:blip r:embed="rId4"/>
          <a:srcRect l="10089" t="25439" r="11152" b="15263"/>
          <a:stretch/>
        </p:blipFill>
        <p:spPr bwMode="auto">
          <a:xfrm>
            <a:off x="198646" y="4838700"/>
            <a:ext cx="9571247" cy="4191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5552" y="585113"/>
            <a:ext cx="10814052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ЦЕЛЬ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2851" y="1203208"/>
            <a:ext cx="733304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35"/>
              </a:lnSpc>
              <a:spcBef>
                <a:spcPct val="0"/>
              </a:spcBef>
            </a:pPr>
            <a:r>
              <a:rPr lang="ru-RU" sz="2596" dirty="0" smtClean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ru-RU" sz="2596" dirty="0">
                <a:solidFill>
                  <a:srgbClr val="47A5AD"/>
                </a:solidFill>
                <a:latin typeface="Artegra Sans Condensed"/>
              </a:rPr>
              <a:t>У</a:t>
            </a:r>
            <a:r>
              <a:rPr lang="ru-RU" sz="2596" dirty="0" smtClean="0">
                <a:solidFill>
                  <a:srgbClr val="47A5AD"/>
                </a:solidFill>
                <a:latin typeface="Artegra Sans Condensed"/>
              </a:rPr>
              <a:t>довлетворение потребности горожан в современном комфортном жилье, формирование городской среды</a:t>
            </a:r>
            <a:endParaRPr lang="en-US" sz="2596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5552" y="2706067"/>
            <a:ext cx="6391557" cy="40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2851" y="3410654"/>
            <a:ext cx="7333047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 Строительство двух жилых многоквартирных домов</a:t>
            </a:r>
          </a:p>
          <a:p>
            <a:pPr algn="just">
              <a:lnSpc>
                <a:spcPts val="3495"/>
              </a:lnSpc>
            </a:pPr>
            <a:r>
              <a:rPr lang="ru-RU" sz="2496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ru-RU" sz="2496" smtClean="0">
                <a:solidFill>
                  <a:srgbClr val="47A5AD"/>
                </a:solidFill>
                <a:latin typeface="Artegra Sans Condensed"/>
              </a:rPr>
              <a:t>Площадь </a:t>
            </a: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жилья – 3 </a:t>
            </a:r>
            <a:r>
              <a:rPr lang="ru-RU" sz="2496" dirty="0" err="1" smtClean="0">
                <a:solidFill>
                  <a:srgbClr val="47A5AD"/>
                </a:solidFill>
                <a:latin typeface="Artegra Sans Condensed"/>
              </a:rPr>
              <a:t>тыс.кв.м</a:t>
            </a: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.</a:t>
            </a:r>
            <a:endParaRPr lang="en-US" sz="2496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2851" y="4720565"/>
            <a:ext cx="6391557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/>
              </a:rPr>
              <a:t>ПРЕИМУЩЕСТВА </a:t>
            </a: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ДЛЯ </a:t>
            </a:r>
            <a:r>
              <a:rPr lang="en-US" sz="2396" dirty="0" smtClean="0">
                <a:solidFill>
                  <a:srgbClr val="000000"/>
                </a:solidFill>
                <a:latin typeface="Intro"/>
              </a:rPr>
              <a:t>ИНВЕСТОРА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25835" y="5304433"/>
            <a:ext cx="7345747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     - Земельный участок расположен в черте города </a:t>
            </a:r>
          </a:p>
          <a:p>
            <a:pPr algn="just">
              <a:lnSpc>
                <a:spcPts val="3495"/>
              </a:lnSpc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     - Близкое расположение к морскому побережью</a:t>
            </a:r>
          </a:p>
          <a:p>
            <a:pPr algn="just">
              <a:lnSpc>
                <a:spcPts val="3495"/>
              </a:lnSpc>
            </a:pPr>
            <a:r>
              <a:rPr lang="ru-RU" sz="2496" dirty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    -Существует потребность в строительстве многоквартирных домов</a:t>
            </a:r>
          </a:p>
          <a:p>
            <a:pPr algn="just">
              <a:lnSpc>
                <a:spcPts val="3495"/>
              </a:lnSpc>
            </a:pPr>
            <a:endParaRPr lang="ru-RU" sz="2496" dirty="0" smtClean="0">
              <a:solidFill>
                <a:srgbClr val="47A5AD"/>
              </a:solidFill>
              <a:latin typeface="Artegra Sans Condensed"/>
            </a:endParaRPr>
          </a:p>
          <a:p>
            <a:pPr marL="342900" indent="-342900" algn="just">
              <a:lnSpc>
                <a:spcPts val="3495"/>
              </a:lnSpc>
              <a:buFontTx/>
              <a:buChar char="-"/>
            </a:pPr>
            <a:endParaRPr lang="ru-RU" sz="2496" dirty="0" smtClean="0">
              <a:solidFill>
                <a:srgbClr val="47A5AD"/>
              </a:solidFill>
              <a:latin typeface="Artegra Sans Condensed"/>
            </a:endParaRPr>
          </a:p>
          <a:p>
            <a:pPr algn="just">
              <a:lnSpc>
                <a:spcPts val="3495"/>
              </a:lnSpc>
            </a:pPr>
            <a:endParaRPr lang="ru-RU" sz="2496" dirty="0" smtClean="0">
              <a:solidFill>
                <a:srgbClr val="47A5AD"/>
              </a:solidFill>
              <a:latin typeface="Artegra Sans Condensed"/>
            </a:endParaRPr>
          </a:p>
          <a:p>
            <a:pPr marL="342900" indent="-342900" algn="just">
              <a:lnSpc>
                <a:spcPts val="3495"/>
              </a:lnSpc>
              <a:buFontTx/>
              <a:buChar char="-"/>
            </a:pPr>
            <a:r>
              <a:rPr lang="ru-RU" sz="2496" dirty="0" smtClean="0">
                <a:solidFill>
                  <a:srgbClr val="47A5AD"/>
                </a:solidFill>
                <a:latin typeface="Artegra Sans Condensed"/>
              </a:rPr>
              <a:t>200 </a:t>
            </a:r>
            <a:r>
              <a:rPr lang="ru-RU" sz="2496" dirty="0" err="1" smtClean="0">
                <a:solidFill>
                  <a:srgbClr val="47A5AD"/>
                </a:solidFill>
                <a:latin typeface="Artegra Sans Condensed"/>
              </a:rPr>
              <a:t>млн.рублей</a:t>
            </a:r>
            <a:endParaRPr lang="en-US" sz="2496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711305" y="9509133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238343" y="7734300"/>
            <a:ext cx="6391557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396" dirty="0" smtClean="0">
                <a:solidFill>
                  <a:srgbClr val="000000"/>
                </a:solidFill>
                <a:latin typeface="Intro"/>
              </a:rPr>
              <a:t>Требуемый объем инвестиций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34600" t="5494" r="10328" b="16770"/>
          <a:stretch/>
        </p:blipFill>
        <p:spPr>
          <a:xfrm>
            <a:off x="8001000" y="1203208"/>
            <a:ext cx="9964339" cy="82371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27872" y="2056916"/>
            <a:ext cx="6290428" cy="448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Кадастровый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номер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: 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65:05:0000020:652</a:t>
            </a:r>
            <a:endParaRPr lang="en-US" sz="2499" dirty="0">
              <a:solidFill>
                <a:srgbClr val="47A5AD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Площадь</a:t>
            </a:r>
            <a:r>
              <a:rPr lang="en-US" sz="2499" dirty="0" smtClean="0">
                <a:solidFill>
                  <a:srgbClr val="47A5AD"/>
                </a:solidFill>
                <a:latin typeface="Artegra Sans Condensed"/>
              </a:rPr>
              <a:t>: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 8 174 </a:t>
            </a:r>
            <a:r>
              <a:rPr lang="ru-RU" sz="2499" dirty="0" err="1" smtClean="0">
                <a:solidFill>
                  <a:srgbClr val="47A5AD"/>
                </a:solidFill>
                <a:latin typeface="Artegra Sans Condensed"/>
              </a:rPr>
              <a:t>тыс.кв.м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.</a:t>
            </a:r>
          </a:p>
          <a:p>
            <a:pPr algn="just">
              <a:lnSpc>
                <a:spcPts val="3499"/>
              </a:lnSpc>
            </a:pP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Категория земель: земли населенных пунктов, </a:t>
            </a:r>
            <a:r>
              <a:rPr lang="ru-RU" sz="2499" dirty="0" err="1" smtClean="0">
                <a:solidFill>
                  <a:srgbClr val="47A5AD"/>
                </a:solidFill>
                <a:latin typeface="Artegra Sans Condensed"/>
              </a:rPr>
              <a:t>среднеэтажная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 жилая застройка</a:t>
            </a:r>
            <a:endParaRPr lang="en-US" sz="2499" dirty="0" smtClean="0">
              <a:solidFill>
                <a:srgbClr val="47A5AD"/>
              </a:solidFill>
              <a:latin typeface="Artegra Sans Condensed"/>
            </a:endParaRP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 dirty="0" err="1" smtClean="0">
                <a:solidFill>
                  <a:srgbClr val="47A5AD"/>
                </a:solidFill>
                <a:latin typeface="Artegra Sans Condensed"/>
              </a:rPr>
              <a:t>Дополнительная</a:t>
            </a:r>
            <a:r>
              <a:rPr lang="en-US" sz="2499" dirty="0" smtClean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en-US" sz="2499" dirty="0" err="1" smtClean="0">
                <a:solidFill>
                  <a:srgbClr val="47A5AD"/>
                </a:solidFill>
                <a:latin typeface="Artegra Sans Condensed"/>
              </a:rPr>
              <a:t>информация</a:t>
            </a: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: Земельный участок 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находится в собственности муниципального образования 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«Анивский городской округ», в г. Анива 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ru-RU" sz="2499" dirty="0" smtClean="0">
                <a:solidFill>
                  <a:srgbClr val="47A5AD"/>
                </a:solidFill>
                <a:latin typeface="Artegra Sans Condensed"/>
              </a:rPr>
              <a:t>В границах улиц Пудова – Транспортная</a:t>
            </a:r>
          </a:p>
          <a:p>
            <a:pPr algn="just">
              <a:lnSpc>
                <a:spcPts val="3499"/>
              </a:lnSpc>
              <a:spcBef>
                <a:spcPct val="0"/>
              </a:spcBef>
            </a:pPr>
            <a:endParaRPr lang="en-US" sz="2499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3272" y="1257300"/>
            <a:ext cx="10833653" cy="33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75"/>
              </a:lnSpc>
            </a:pPr>
            <a:r>
              <a:rPr lang="en-US" sz="2500" dirty="0">
                <a:solidFill>
                  <a:srgbClr val="000000"/>
                </a:solidFill>
                <a:latin typeface="Intro"/>
              </a:rPr>
              <a:t>СХЕМА РАСПОЛОЖЕНИЯ 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3" t="5672" r="10132" b="30888"/>
          <a:stretch/>
        </p:blipFill>
        <p:spPr bwMode="auto">
          <a:xfrm>
            <a:off x="6858000" y="1485900"/>
            <a:ext cx="11125200" cy="5486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415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0065013" y="2835875"/>
            <a:ext cx="7784118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создайте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свой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бизнес-план</a:t>
            </a:r>
            <a:endParaRPr lang="en-US" sz="2100" dirty="0">
              <a:solidFill>
                <a:srgbClr val="FFFFFF"/>
              </a:solidFill>
              <a:latin typeface="Artegra Sans Condensed" panose="020B0604020202020204" charset="0"/>
            </a:endParaRPr>
          </a:p>
          <a:p>
            <a:pPr algn="r">
              <a:lnSpc>
                <a:spcPts val="2940"/>
              </a:lnSpc>
            </a:pP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воспользуйтесь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бесплатным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подключением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к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объектам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инфраструктуры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ТОР</a:t>
            </a:r>
          </a:p>
          <a:p>
            <a:pPr algn="r">
              <a:lnSpc>
                <a:spcPts val="2940"/>
              </a:lnSpc>
            </a:pP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получите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земельный</a:t>
            </a:r>
            <a:r>
              <a:rPr lang="en-US" sz="2100" dirty="0">
                <a:solidFill>
                  <a:srgbClr val="FFFFFF"/>
                </a:solidFill>
                <a:latin typeface="Artegra Sans Condensed" panose="020B0604020202020204" charset="0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Artegra Sans Condensed" panose="020B0604020202020204" charset="0"/>
              </a:rPr>
              <a:t>участок</a:t>
            </a:r>
            <a:endParaRPr lang="en-US" sz="2100" dirty="0">
              <a:solidFill>
                <a:srgbClr val="FFFFFF"/>
              </a:solidFill>
              <a:latin typeface="Artegra Sans Condensed" panose="020B060402020202020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40804" y="230567"/>
            <a:ext cx="7020159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Intro"/>
              </a:rPr>
              <a:t>МЕРЫ ПОДДЕРЖКИ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2704" y="1410153"/>
            <a:ext cx="8626655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940"/>
              </a:lnSpc>
              <a:spcBef>
                <a:spcPct val="0"/>
              </a:spcBef>
            </a:pPr>
            <a:r>
              <a:rPr lang="en-US" sz="21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r>
              <a:rPr lang="en-US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</a:t>
            </a:r>
            <a:r>
              <a:rPr lang="ru-R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муниципальном уровне)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уплату процентов по кредитам, полученным в российских кредитных организациях (в размере 100 %, но не более </a:t>
            </a:r>
            <a:r>
              <a:rPr lang="en-US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руб.)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уплату лизинговых платежей по договорам финансовой аренды (лизинга) и первого взноса при заключении договора лизинга субъектам малого и среднего предпринимательства (не более </a:t>
            </a:r>
            <a:r>
              <a:rPr lang="ru-R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руб.)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оборудование (не более </a:t>
            </a:r>
            <a:r>
              <a:rPr lang="en-US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руб.)</a:t>
            </a:r>
            <a:endParaRPr lang="en-US" sz="2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40804" y="4844113"/>
            <a:ext cx="6726746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Земля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аренду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масштабных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endParaRPr lang="en-US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резидентов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ТОР 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4459832" y="8612335"/>
            <a:ext cx="3389300" cy="1173796"/>
            <a:chOff x="0" y="-47625"/>
            <a:chExt cx="4519066" cy="156506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525712"/>
              <a:ext cx="4519066" cy="991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свободная таможенная зона </a:t>
              </a:r>
            </a:p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иностранная сила вне квот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98260" y="-47625"/>
              <a:ext cx="2020806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а также:</a:t>
              </a: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0" y="230567"/>
            <a:ext cx="8520441" cy="50653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743" y="5312229"/>
            <a:ext cx="8476898" cy="470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5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73" r="17953"/>
          <a:stretch>
            <a:fillRect/>
          </a:stretch>
        </p:blipFill>
        <p:spPr>
          <a:xfrm>
            <a:off x="324775" y="324370"/>
            <a:ext cx="1407849" cy="140866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05214" y="4064957"/>
            <a:ext cx="7816958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smtClean="0">
                <a:solidFill>
                  <a:srgbClr val="47A5AD"/>
                </a:solidFill>
                <a:latin typeface="Artegra Sans Condensed" panose="020B0604020202020204" charset="0"/>
              </a:rPr>
              <a:t>aniva.sakhalin.gov.ru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E-mail: </a:t>
            </a:r>
            <a:r>
              <a:rPr lang="en-US" sz="3000" dirty="0" smtClean="0">
                <a:solidFill>
                  <a:srgbClr val="47A5AD"/>
                </a:solidFill>
                <a:latin typeface="Artegra Sans Condensed" panose="020B0604020202020204" charset="0"/>
              </a:rPr>
              <a:t>aniva_ekonom@mail.ru</a:t>
            </a: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en-US" sz="3000" dirty="0" smtClean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err="1" smtClean="0">
                <a:solidFill>
                  <a:srgbClr val="47A5AD"/>
                </a:solidFill>
                <a:latin typeface="Artegra Sans Condensed" panose="020B0604020202020204" charset="0"/>
              </a:rPr>
              <a:t>тел</a:t>
            </a: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: </a:t>
            </a:r>
            <a:r>
              <a:rPr lang="en-US" sz="3000" dirty="0" smtClean="0">
                <a:solidFill>
                  <a:srgbClr val="47A5AD"/>
                </a:solidFill>
                <a:latin typeface="Artegra Sans Condensed" panose="020B0604020202020204" charset="0"/>
              </a:rPr>
              <a:t>84244142805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414403" y="5045911"/>
            <a:ext cx="858769" cy="67608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480230" y="6034960"/>
            <a:ext cx="769752" cy="7697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442320" y="4032390"/>
            <a:ext cx="699197" cy="69919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249247" y="2627283"/>
            <a:ext cx="3350711" cy="49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КОНТАКТЫ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28890" y="9191625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0781" y="1866900"/>
            <a:ext cx="1206481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5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241</Words>
  <Application>Microsoft Office PowerPoint</Application>
  <PresentationFormat>Произвольный</PresentationFormat>
  <Paragraphs>48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Times New Roman</vt:lpstr>
      <vt:lpstr>Arial</vt:lpstr>
      <vt:lpstr>Intro</vt:lpstr>
      <vt:lpstr>Calibri</vt:lpstr>
      <vt:lpstr>Artegra Sans Condensed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Лукьянова Арина Юрьевна</dc:creator>
  <cp:lastModifiedBy>Лукьянова Арина Юрьевна</cp:lastModifiedBy>
  <cp:revision>29</cp:revision>
  <cp:lastPrinted>2023-06-01T04:23:49Z</cp:lastPrinted>
  <dcterms:created xsi:type="dcterms:W3CDTF">2006-08-16T00:00:00Z</dcterms:created>
  <dcterms:modified xsi:type="dcterms:W3CDTF">2023-06-04T23:03:24Z</dcterms:modified>
  <dc:identifier>DAFcX9Ni4ls</dc:identifier>
</cp:coreProperties>
</file>